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m4a" ContentType="audio/mp4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" ContentType="image/tiff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0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4" r:id="rId1"/>
    <p:sldMasterId id="2147483676" r:id="rId2"/>
    <p:sldMasterId id="2147483688" r:id="rId3"/>
    <p:sldMasterId id="2147483724" r:id="rId4"/>
  </p:sldMasterIdLst>
  <p:notesMasterIdLst>
    <p:notesMasterId r:id="rId40"/>
  </p:notesMasterIdLst>
  <p:handoutMasterIdLst>
    <p:handoutMasterId r:id="rId41"/>
  </p:handoutMasterIdLst>
  <p:sldIdLst>
    <p:sldId id="1933" r:id="rId5"/>
    <p:sldId id="1699" r:id="rId6"/>
    <p:sldId id="407" r:id="rId7"/>
    <p:sldId id="1638" r:id="rId8"/>
    <p:sldId id="1676" r:id="rId9"/>
    <p:sldId id="757" r:id="rId10"/>
    <p:sldId id="503" r:id="rId11"/>
    <p:sldId id="1931" r:id="rId12"/>
    <p:sldId id="1569" r:id="rId13"/>
    <p:sldId id="1771" r:id="rId14"/>
    <p:sldId id="1241" r:id="rId15"/>
    <p:sldId id="1193" r:id="rId16"/>
    <p:sldId id="1639" r:id="rId17"/>
    <p:sldId id="300" r:id="rId18"/>
    <p:sldId id="1681" r:id="rId19"/>
    <p:sldId id="1634" r:id="rId20"/>
    <p:sldId id="1939" r:id="rId21"/>
    <p:sldId id="1642" r:id="rId22"/>
    <p:sldId id="1630" r:id="rId23"/>
    <p:sldId id="987" r:id="rId24"/>
    <p:sldId id="1690" r:id="rId25"/>
    <p:sldId id="962" r:id="rId26"/>
    <p:sldId id="1685" r:id="rId27"/>
    <p:sldId id="1684" r:id="rId28"/>
    <p:sldId id="1688" r:id="rId29"/>
    <p:sldId id="1935" r:id="rId30"/>
    <p:sldId id="1937" r:id="rId31"/>
    <p:sldId id="1938" r:id="rId32"/>
    <p:sldId id="1936" r:id="rId33"/>
    <p:sldId id="1646" r:id="rId34"/>
    <p:sldId id="1756" r:id="rId35"/>
    <p:sldId id="1320" r:id="rId36"/>
    <p:sldId id="932" r:id="rId37"/>
    <p:sldId id="1940" r:id="rId38"/>
    <p:sldId id="1941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1 - HX (13.1)" id="{3D8435D5-A1A9-DB42-AE1F-E4F5845B546A}">
          <p14:sldIdLst>
            <p14:sldId id="1933"/>
            <p14:sldId id="1699"/>
            <p14:sldId id="407"/>
            <p14:sldId id="1638"/>
            <p14:sldId id="1676"/>
            <p14:sldId id="757"/>
            <p14:sldId id="503"/>
            <p14:sldId id="1931"/>
            <p14:sldId id="1569"/>
            <p14:sldId id="1771"/>
            <p14:sldId id="1241"/>
            <p14:sldId id="1193"/>
            <p14:sldId id="1639"/>
            <p14:sldId id="300"/>
            <p14:sldId id="1681"/>
            <p14:sldId id="1634"/>
            <p14:sldId id="1939"/>
            <p14:sldId id="1642"/>
            <p14:sldId id="1630"/>
            <p14:sldId id="987"/>
            <p14:sldId id="1690"/>
            <p14:sldId id="962"/>
            <p14:sldId id="1685"/>
            <p14:sldId id="1684"/>
            <p14:sldId id="1688"/>
            <p14:sldId id="1935"/>
            <p14:sldId id="1937"/>
            <p14:sldId id="1938"/>
            <p14:sldId id="1936"/>
            <p14:sldId id="1646"/>
            <p14:sldId id="1756"/>
            <p14:sldId id="1320"/>
            <p14:sldId id="932"/>
            <p14:sldId id="1940"/>
            <p14:sldId id="1941"/>
          </p14:sldIdLst>
        </p14:section>
        <p14:section name="Acknowledgment" id="{DECAABF0-C60F-104E-BCCA-F3F3ACBFB62C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ufang Li" initials="YL" lastIdx="91" clrIdx="0">
    <p:extLst>
      <p:ext uri="{19B8F6BF-5375-455C-9EA6-DF929625EA0E}">
        <p15:presenceInfo xmlns:p15="http://schemas.microsoft.com/office/powerpoint/2012/main" userId="606fb74dae41beb8" providerId="Windows Live"/>
      </p:ext>
    </p:extLst>
  </p:cmAuthor>
  <p:cmAuthor id="2" name="Damir Brdanovic" initials="DB" lastIdx="1" clrIdx="1">
    <p:extLst>
      <p:ext uri="{19B8F6BF-5375-455C-9EA6-DF929625EA0E}">
        <p15:presenceInfo xmlns:p15="http://schemas.microsoft.com/office/powerpoint/2012/main" userId="S-1-5-21-633286589-1002725333-91453608-45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3F50"/>
    <a:srgbClr val="E7E6E6"/>
    <a:srgbClr val="0D9A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5850"/>
  </p:normalViewPr>
  <p:slideViewPr>
    <p:cSldViewPr snapToGrid="0">
      <p:cViewPr varScale="1">
        <p:scale>
          <a:sx n="152" d="100"/>
          <a:sy n="152" d="100"/>
        </p:scale>
        <p:origin x="133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96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commentAuthors" Target="commentAuthor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32A28C7-21CC-4290-9F1B-2DB7E52F073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EA2FB6D-50B5-E233-44AB-DA421A846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3BD825-1A90-4A4E-9ABD-9B317A82CEEB}" type="datetimeFigureOut">
              <a:rPr kumimoji="1" lang="zh-CN" altLang="en-US" smtClean="0"/>
              <a:t>2025/1/2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33B71FD-39B6-0A55-1D06-40A630FD43F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C253C6D-BA3F-7E95-7992-B2A73C40BD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93D9C-84A1-3549-8C8C-7573B53FC7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628127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DB032A-5F9F-DB44-835D-9325BFE94D2D}" type="datetimeFigureOut">
              <a:rPr kumimoji="1" lang="zh-CN" altLang="en-US" smtClean="0"/>
              <a:t>2025/1/2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ED0EF-A9F2-4B45-A06F-1BF405E4DA6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0300484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to this lecture about</a:t>
            </a:r>
          </a:p>
          <a:p>
            <a:r>
              <a:rPr lang="en-US" dirty="0"/>
              <a:t>My name is --- and </a:t>
            </a:r>
            <a:r>
              <a:rPr lang="en-US" dirty="0" err="1"/>
              <a:t>Im</a:t>
            </a:r>
            <a:r>
              <a:rPr lang="en-US" dirty="0"/>
              <a:t> coming from Aalborg </a:t>
            </a:r>
            <a:r>
              <a:rPr lang="en-US" dirty="0" err="1"/>
              <a:t>uni</a:t>
            </a:r>
            <a:r>
              <a:rPr lang="en-US" dirty="0"/>
              <a:t>, dk</a:t>
            </a:r>
          </a:p>
          <a:p>
            <a:r>
              <a:rPr lang="en-US" dirty="0" err="1"/>
              <a:t>Im</a:t>
            </a:r>
            <a:r>
              <a:rPr lang="en-US" dirty="0"/>
              <a:t> very happy to tell you more about MIDAS Field Guide and </a:t>
            </a:r>
          </a:p>
          <a:p>
            <a:r>
              <a:rPr lang="en-US" dirty="0"/>
              <a:t>I hope it will be of great help for you and your studies in wastewater treatment and nutrient recovery systems and anaerobic digesters</a:t>
            </a:r>
          </a:p>
          <a:p>
            <a:endParaRPr lang="en-US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7ED0EF-A9F2-4B45-A06F-1BF405E4DA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0745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>
            <a:extLst>
              <a:ext uri="{FF2B5EF4-FFF2-40B4-BE49-F238E27FC236}">
                <a16:creationId xmlns:a16="http://schemas.microsoft.com/office/drawing/2014/main" id="{9D2C0139-97B7-F848-9636-15960FBE9A2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CEBF50-2180-004D-BB09-E0E3266AC8F4}" type="slidenum">
              <a:rPr kumimoji="0" lang="de-DE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e-DE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1E988215-ADE0-564C-9FC3-FF31B62FA0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98513"/>
            <a:ext cx="6951663" cy="3911600"/>
          </a:xfrm>
          <a:ln/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64F5B64E-79DE-FF48-9F64-391EB41B9E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5137" y="4949561"/>
            <a:ext cx="5281466" cy="471222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584442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9AF34B2F-69EB-A844-8907-D9B3A9A820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361E1D-4490-0944-85BE-9A0E0D188C24}" type="slidenum">
              <a:rPr kumimoji="0" lang="de-DE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de-DE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60EB12D1-3CCA-1A45-BCBC-7DC0DAA73A3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98513"/>
            <a:ext cx="6951663" cy="3911600"/>
          </a:xfrm>
          <a:ln/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0C603BC2-A4FF-674B-B471-B977F7BF02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5137" y="4949561"/>
            <a:ext cx="5281466" cy="471222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64315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>
            <a:extLst>
              <a:ext uri="{FF2B5EF4-FFF2-40B4-BE49-F238E27FC236}">
                <a16:creationId xmlns:a16="http://schemas.microsoft.com/office/drawing/2014/main" id="{406FF3CA-4F41-3B41-9240-02B2505F81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EABC61-03A8-E848-92B4-A484C3493F16}" type="slidenum">
              <a:rPr kumimoji="0" lang="de-DE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DE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746" name="Rectangle 2">
            <a:extLst>
              <a:ext uri="{FF2B5EF4-FFF2-40B4-BE49-F238E27FC236}">
                <a16:creationId xmlns:a16="http://schemas.microsoft.com/office/drawing/2014/main" id="{39131472-F4C1-6F4D-8FBD-5C0C9C3055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98513"/>
            <a:ext cx="6951663" cy="3911600"/>
          </a:xfrm>
          <a:ln/>
        </p:spPr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A4897770-2330-9D4C-AAD1-88C4772422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5137" y="4949561"/>
            <a:ext cx="5281466" cy="471222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333404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CEC00B-CD13-A241-89A4-CB88ED78C322}" type="slidenum"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43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91508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>
            <a:extLst>
              <a:ext uri="{FF2B5EF4-FFF2-40B4-BE49-F238E27FC236}">
                <a16:creationId xmlns:a16="http://schemas.microsoft.com/office/drawing/2014/main" id="{406FF3CA-4F41-3B41-9240-02B2505F81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EABC61-03A8-E848-92B4-A484C3493F16}" type="slidenum">
              <a:rPr kumimoji="0" lang="de-DE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de-DE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746" name="Rectangle 2">
            <a:extLst>
              <a:ext uri="{FF2B5EF4-FFF2-40B4-BE49-F238E27FC236}">
                <a16:creationId xmlns:a16="http://schemas.microsoft.com/office/drawing/2014/main" id="{39131472-F4C1-6F4D-8FBD-5C0C9C3055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98513"/>
            <a:ext cx="6951663" cy="3911600"/>
          </a:xfrm>
          <a:ln/>
        </p:spPr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A4897770-2330-9D4C-AAD1-88C4772422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5137" y="4949561"/>
            <a:ext cx="5281466" cy="471222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36194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CEC00B-CD13-A241-89A4-CB88ED78C322}" type="slidenum"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43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17922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CEC00B-CD13-A241-89A4-CB88ED78C322}" type="slidenum"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43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594097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2139-9B07-1D42-95F0-C62F3E5E6605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00422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7A2139-9B07-1D42-95F0-C62F3E5E6605}" type="slidenum">
              <a:rPr lang="da-DK" smtClean="0"/>
              <a:t>26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162961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ED0EF-A9F2-4B45-A06F-1BF405E4DA6C}" type="slidenum">
              <a:rPr kumimoji="1" lang="zh-CN" altLang="en-US" smtClean="0"/>
              <a:t>28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66310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2DEC905-A0DE-344C-AD70-514F0B92A1FA}" type="slidenum">
              <a:rPr lang="en-GB" sz="1200"/>
              <a:pPr/>
              <a:t>3</a:t>
            </a:fld>
            <a:endParaRPr lang="en-GB" sz="1200"/>
          </a:p>
        </p:txBody>
      </p:sp>
      <p:sp>
        <p:nvSpPr>
          <p:cNvPr id="7577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GB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3427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2139-9B07-1D42-95F0-C62F3E5E6605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91986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ED0EF-A9F2-4B45-A06F-1BF405E4DA6C}" type="slidenum">
              <a:rPr kumimoji="1" lang="zh-CN" altLang="en-US" smtClean="0"/>
              <a:t>32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12877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17488" y="806450"/>
            <a:ext cx="7169151" cy="40338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62BE09-AFA2-446B-8EA3-1E41869CBEC3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2162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250" y="742950"/>
            <a:ext cx="6604000" cy="3714750"/>
          </a:xfrm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429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E1988C95-117B-D7CB-ABA7-8766D69295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8B2F6065-7A42-474E-9F1D-CADC4EA3ECE3}" type="slidenum">
              <a:rPr lang="en-US" altLang="en-US" smtClean="0">
                <a:latin typeface="Times" panose="02020603050405020304" pitchFamily="18" charset="0"/>
              </a:rPr>
              <a:pPr/>
              <a:t>7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CB27D957-0DC9-2538-5EAB-D65A07C51C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969BF6ED-FCFB-5770-7A79-388557005B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909228-3F6E-41FC-A490-BC93598FD42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12494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62BE09-AFA2-446B-8EA3-1E41869CBEC3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61241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62BE09-AFA2-446B-8EA3-1E41869CBEC3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1434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2139-9B07-1D42-95F0-C62F3E5E6605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82478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2139-9B07-1D42-95F0-C62F3E5E6605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8208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EE1C3-4D92-460D-A04B-E4DA6E65B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2F84F-08CD-4FE2-9169-0E0C27B53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8DAA2B-5B00-459D-BC3C-C8D9487C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97C6E-4340-4E9F-B3F5-DA1BB2E1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E6BF8-9B8C-402A-9DD3-004317B8C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6662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73F8F-65F8-4D04-9CEE-CAFBC6C0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4B226C-F710-431C-B48C-CAC2D41E10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AEAA7-D40A-47EF-99EE-B39D6053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109A3-3AED-4F60-97C4-531823FF8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25569-2A0F-4148-9C1D-495298A12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9240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D4939-3063-454D-97C7-99A4A66EA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2DCD71-DFCE-4E88-9A32-6D1A91A4B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D5C62-12EC-4611-BB85-909ACE953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BD584-5E3C-4596-B076-35D17D513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842F0-70DC-44EE-A2AE-55477D2D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652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EE1C3-4D92-460D-A04B-E4DA6E65B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2F84F-08CD-4FE2-9169-0E0C27B53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8DAA2B-5B00-459D-BC3C-C8D9487C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97C6E-4340-4E9F-B3F5-DA1BB2E1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E6BF8-9B8C-402A-9DD3-004317B8C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358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95405-3CC4-42D1-9070-AC1E55FED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7BAB3-7D4A-46B4-AE8A-F187351AD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2CDCD-9622-4D34-A639-14E0E988F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13A46-79B9-422E-940C-BF1C497B5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250E6-F645-4732-B61A-868AF7F9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3357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75DB-AA62-4A76-9758-087C92BA9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BE83A-995E-4D9C-B091-58F51ACA9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96D53-9A72-4444-AC64-DD87A0576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5E3BF-1F7C-4829-955E-493EA3EC9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580A2-EF67-4CFF-AA88-C9E94207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54629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DECC4-86B7-486E-9B31-9E89AE7A9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64F64-38A8-47F4-95D6-007A8E59B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7D9682-F19F-4904-9E57-E47EC7B5C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BBCC8-906B-44DC-AE4A-DDE17F641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2FFAD-68EB-43C5-A6F3-7F600D259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349E3D-8B37-420D-83E6-5789D640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82175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DF2AA-6CBE-4223-AABB-35EF8C4E9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24F28-8F13-4CF5-BF81-8BA57A76A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27BAD-C186-4833-B786-D22FF293D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7E4BBF-84A7-451D-AE9F-EF9C9765E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52D30-B1C0-4C67-97AD-7A0CBF1F9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58205-4C72-4ECE-9E2E-6F80BE494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00DFD0-7D9E-4F40-968F-98ED68143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EE6A27-4373-47DC-9FA2-882954879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02909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6F3B6-2E0A-4934-9E5C-D8CD30C2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14741D-9811-4271-8CE3-3A82A934E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011-3DF2-43DF-80F0-51F36936E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1F5DE-5A96-4A27-B4A8-7DB46F70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1196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D42D4E-EC37-4BB5-8B2E-9628FB31C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E90598-27B1-458A-A1D5-1404F7C8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0D081-2A8E-4B96-B282-C07AA284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7911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F2793-FF0B-4C3B-B78D-E41226C6B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3BA8C-C620-4295-88B6-670691CA8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1D2AB8-94B8-4680-B0CB-3062BC458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96C0BB-F812-42E4-B1CE-25BA162A2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ABC48D-69A3-4980-9003-272D11334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91EA1-779A-4E46-9552-2420937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2316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95405-3CC4-42D1-9070-AC1E55FED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7BAB3-7D4A-46B4-AE8A-F187351AD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2CDCD-9622-4D34-A639-14E0E988F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13A46-79B9-422E-940C-BF1C497B5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250E6-F645-4732-B61A-868AF7F9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61641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0ADAA-3E84-4AF2-9C24-1A63C357B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607CED-F060-4356-A00D-1569C4430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CFB9B-AC40-488B-87E9-620C063C3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DDF08B-9915-4442-9497-D8EB631A6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FA330-277B-4AB7-8047-1D9307E43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B1864-0EC9-4400-87CA-3471C50C7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05237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73F8F-65F8-4D04-9CEE-CAFBC6C0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4B226C-F710-431C-B48C-CAC2D41E10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AEAA7-D40A-47EF-99EE-B39D6053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109A3-3AED-4F60-97C4-531823FF8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25569-2A0F-4148-9C1D-495298A12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712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D4939-3063-454D-97C7-99A4A66EA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2DCD71-DFCE-4E88-9A32-6D1A91A4B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D5C62-12EC-4611-BB85-909ACE953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BD584-5E3C-4596-B076-35D17D513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842F0-70DC-44EE-A2AE-55477D2D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22195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i masteren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A8193-C6DC-8649-9CF2-8C7B90B4ED72}" type="datetimeFigureOut">
              <a:rPr lang="da-DK" smtClean="0"/>
              <a:t>02-01-2025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2918-D982-4F4D-B638-75386D33C031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467934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A8193-C6DC-8649-9CF2-8C7B90B4ED72}" type="datetimeFigureOut">
              <a:rPr lang="da-DK" smtClean="0"/>
              <a:t>02-01-2025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2918-D982-4F4D-B638-75386D33C031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172187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A8193-C6DC-8649-9CF2-8C7B90B4ED72}" type="datetimeFigureOut">
              <a:rPr lang="da-DK" smtClean="0"/>
              <a:t>02-01-2025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2918-D982-4F4D-B638-75386D33C031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171637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A8193-C6DC-8649-9CF2-8C7B90B4ED72}" type="datetimeFigureOut">
              <a:rPr lang="da-DK" smtClean="0"/>
              <a:t>02-01-2025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2918-D982-4F4D-B638-75386D33C031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918870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A8193-C6DC-8649-9CF2-8C7B90B4ED72}" type="datetimeFigureOut">
              <a:rPr lang="da-DK" smtClean="0"/>
              <a:t>02-01-2025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2918-D982-4F4D-B638-75386D33C031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736591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masteren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A8193-C6DC-8649-9CF2-8C7B90B4ED72}" type="datetimeFigureOut">
              <a:rPr lang="da-DK" smtClean="0"/>
              <a:t>02-01-2025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2918-D982-4F4D-B638-75386D33C031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56934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A8193-C6DC-8649-9CF2-8C7B90B4ED72}" type="datetimeFigureOut">
              <a:rPr lang="da-DK" smtClean="0"/>
              <a:t>02-01-2025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2918-D982-4F4D-B638-75386D33C031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48840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75DB-AA62-4A76-9758-087C92BA9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BE83A-995E-4D9C-B091-58F51ACA9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96D53-9A72-4444-AC64-DD87A0576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5E3BF-1F7C-4829-955E-493EA3EC9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580A2-EF67-4CFF-AA88-C9E94207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0717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A8193-C6DC-8649-9CF2-8C7B90B4ED72}" type="datetimeFigureOut">
              <a:rPr lang="da-DK" smtClean="0"/>
              <a:t>02-01-2025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2918-D982-4F4D-B638-75386D33C031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041700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A8193-C6DC-8649-9CF2-8C7B90B4ED72}" type="datetimeFigureOut">
              <a:rPr lang="da-DK" smtClean="0"/>
              <a:t>02-01-2025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2918-D982-4F4D-B638-75386D33C031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589997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A8193-C6DC-8649-9CF2-8C7B90B4ED72}" type="datetimeFigureOut">
              <a:rPr lang="da-DK" smtClean="0"/>
              <a:t>02-01-2025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2918-D982-4F4D-B638-75386D33C031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747480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A8193-C6DC-8649-9CF2-8C7B90B4ED72}" type="datetimeFigureOut">
              <a:rPr lang="da-DK" smtClean="0"/>
              <a:t>02-01-2025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2918-D982-4F4D-B638-75386D33C031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421767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B33DC-5738-14F8-91CD-B45D7A2781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D99E06-B4B8-9857-C39E-144408DB6F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5F067A-F754-D800-4F01-52D3F7936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DBC40-CFA2-4A95-8426-12F577E95688}" type="datetimeFigureOut">
              <a:rPr lang="en-US" smtClean="0"/>
              <a:t>1/2/2025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19FBD5-132B-6C02-9ABD-B561A0A59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986D5B-1F0C-AB51-10D1-F9FC18254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86C8-DBB0-4DDC-937F-6E0C57706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2095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BAACA-1DB8-AD24-E0FB-1796DDEED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32D3B0-0D5E-6E4C-7950-F7AF6C1F82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5CC3CE-A8C9-A7BB-6D33-BFFFB5991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DBC40-CFA2-4A95-8426-12F577E95688}" type="datetimeFigureOut">
              <a:rPr lang="en-US" smtClean="0"/>
              <a:t>1/2/2025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1A09BC-B9A3-CED7-15E8-60333A5FD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B65404-5103-796C-8114-4C4E411CB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86C8-DBB0-4DDC-937F-6E0C57706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5940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785F5A-7EBA-37C8-AF05-E4583089C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F53C1C-A782-578B-B84B-CBD7D59663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C82216-317E-A444-BB8E-61B0C82AF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DBC40-CFA2-4A95-8426-12F577E95688}" type="datetimeFigureOut">
              <a:rPr lang="en-US" smtClean="0"/>
              <a:t>1/2/2025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DF31F3-EB4D-CEEB-C82E-9F4B727CC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3C493-D76B-F5F9-8B6E-C4E81583F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86C8-DBB0-4DDC-937F-6E0C57706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87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0A9C9-759A-DBCD-86E1-5E253287C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7541CF-3FDA-A3B7-534E-7464F96A5C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6E49BF-EDFE-8102-47CB-CCA7AF930F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709983-2AD0-94ED-5368-F779B794E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DBC40-CFA2-4A95-8426-12F577E95688}" type="datetimeFigureOut">
              <a:rPr lang="en-US" smtClean="0"/>
              <a:t>1/2/2025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9B84FC-8AD3-7D3F-0B51-B4AA4C688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12B6D1-F8E1-C6BF-63D7-928C4E3CC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86C8-DBB0-4DDC-937F-6E0C57706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9952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ABBA4-C280-33A2-9D76-B1F772F4D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BCFD2-899C-11D4-BA9C-3A9B5322C5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44F145-B911-CEBF-D2A0-C9AAD12287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D611B7-80CA-4624-0146-B741D3B84C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C3B1D7-4F0B-5CAF-FD91-9A8BB6F59E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320066-4793-ECB1-3219-DF1FD6215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DBC40-CFA2-4A95-8426-12F577E95688}" type="datetimeFigureOut">
              <a:rPr lang="en-US" smtClean="0"/>
              <a:t>1/2/2025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2B911B-AAF9-1BE9-113A-5179A2DCD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2946F7-EEBF-8F1E-CD97-A36CFCA19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86C8-DBB0-4DDC-937F-6E0C57706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90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CF45E-6F29-D45E-2D36-A93C426D4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9FED5E-90DE-CD27-06CF-E0E49D6E8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DBC40-CFA2-4A95-8426-12F577E95688}" type="datetimeFigureOut">
              <a:rPr lang="en-US" smtClean="0"/>
              <a:t>1/2/2025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DBAD46-D728-58F3-78D3-60A6F34DE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926D43-05C8-1132-C26A-5BAC88081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86C8-DBB0-4DDC-937F-6E0C57706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65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DECC4-86B7-486E-9B31-9E89AE7A9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64F64-38A8-47F4-95D6-007A8E59B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7D9682-F19F-4904-9E57-E47EC7B5C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BBCC8-906B-44DC-AE4A-DDE17F641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2FFAD-68EB-43C5-A6F3-7F600D259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349E3D-8B37-420D-83E6-5789D640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84870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979FD3-D44E-E3F3-9BD6-F5A919B77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DBC40-CFA2-4A95-8426-12F577E95688}" type="datetimeFigureOut">
              <a:rPr lang="en-US" smtClean="0"/>
              <a:t>1/2/2025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869AEE-B029-BDE8-D138-3E863FA7E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94581E-4376-93A7-B4FE-011787683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86C8-DBB0-4DDC-937F-6E0C57706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3517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4B035-FE7D-C181-B5BE-9D56AE166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DE4114-5835-3A4F-DD27-9AC44C804F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F578CC-B598-1F29-0E79-27D7CC428E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F19F9E-1704-3346-A226-05B7F4F40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DBC40-CFA2-4A95-8426-12F577E95688}" type="datetimeFigureOut">
              <a:rPr lang="en-US" smtClean="0"/>
              <a:t>1/2/2025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A0C3B2-5850-549D-B0AE-4D32FE964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BD9A42-02C4-C04F-07C5-4B5CBFD2B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86C8-DBB0-4DDC-937F-6E0C57706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113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FF1C1-AA83-800F-80CD-6430CA78B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E64B1F-F011-384A-B1AE-B7985D5152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BF197D-0301-39B8-84B1-7FB5952AE4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6BCD94-B9AC-DE8E-938B-48906D069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DBC40-CFA2-4A95-8426-12F577E95688}" type="datetimeFigureOut">
              <a:rPr lang="en-US" smtClean="0"/>
              <a:t>1/2/2025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DB4D1A-4FF5-835F-8A58-222F603CE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3BBB60-721E-61C7-8901-33A2C5BFF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86C8-DBB0-4DDC-937F-6E0C57706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1833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D3A16-F3A0-3D62-15C1-0413F91FA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898844-B40C-AB38-1B22-0A30503D12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32C125-53A8-4DC5-5960-8C186983E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DBC40-CFA2-4A95-8426-12F577E95688}" type="datetimeFigureOut">
              <a:rPr lang="en-US" smtClean="0"/>
              <a:t>1/2/2025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4ABA8-A6F3-0708-9E48-9399E06A2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0A8D02-D412-BAC1-3F03-BB1595EB9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86C8-DBB0-4DDC-937F-6E0C57706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1012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11EDE9-EE00-F70E-83B5-1329E9BA0F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56C2EA-D00D-E8A7-0A17-142E61A270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FFAA61-17A4-7EE1-B771-7D2DB9C23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DBC40-CFA2-4A95-8426-12F577E95688}" type="datetimeFigureOut">
              <a:rPr lang="en-US" smtClean="0"/>
              <a:t>1/2/2025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596E9-5DC8-8100-4F11-48B1D8194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8B482-E7D5-F49E-6BD8-B0299DF42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D86C8-DBB0-4DDC-937F-6E0C57706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04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DF2AA-6CBE-4223-AABB-35EF8C4E9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24F28-8F13-4CF5-BF81-8BA57A76A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27BAD-C186-4833-B786-D22FF293D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7E4BBF-84A7-451D-AE9F-EF9C9765E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52D30-B1C0-4C67-97AD-7A0CBF1F9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58205-4C72-4ECE-9E2E-6F80BE494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00DFD0-7D9E-4F40-968F-98ED68143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EE6A27-4373-47DC-9FA2-882954879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1435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6F3B6-2E0A-4934-9E5C-D8CD30C2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14741D-9811-4271-8CE3-3A82A934E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011-3DF2-43DF-80F0-51F36936E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1F5DE-5A96-4A27-B4A8-7DB46F70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4529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D42D4E-EC37-4BB5-8B2E-9628FB31C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E90598-27B1-458A-A1D5-1404F7C8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0D081-2A8E-4B96-B282-C07AA284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4733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F2793-FF0B-4C3B-B78D-E41226C6B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3BA8C-C620-4295-88B6-670691CA8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1D2AB8-94B8-4680-B0CB-3062BC458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96C0BB-F812-42E4-B1CE-25BA162A2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ABC48D-69A3-4980-9003-272D11334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91EA1-779A-4E46-9552-2420937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7936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0ADAA-3E84-4AF2-9C24-1A63C357B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607CED-F060-4356-A00D-1569C4430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CFB9B-AC40-488B-87E9-620C063C3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DDF08B-9915-4442-9497-D8EB631A6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FA330-277B-4AB7-8047-1D9307E43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B1864-0EC9-4400-87CA-3471C50C7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02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80FD12-FA8C-4380-89C3-2B807441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C3CA6-9501-4132-97B1-2F1DF4C39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ED3E6-1EE3-4ACA-8D6A-1FA1D49C3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4F560-6EDF-4A80-BDD3-15D67C0553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084A6-7522-4B60-8FA8-FA00A30B4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1451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80FD12-FA8C-4380-89C3-2B807441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C3CA6-9501-4132-97B1-2F1DF4C39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ED3E6-1EE3-4ACA-8D6A-1FA1D49C3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4F560-6EDF-4A80-BDD3-15D67C0553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084A6-7522-4B60-8FA8-FA00A30B4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6088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A8193-C6DC-8649-9CF2-8C7B90B4ED72}" type="datetimeFigureOut">
              <a:rPr lang="da-DK" smtClean="0"/>
              <a:t>02-01-2025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F2918-D982-4F4D-B638-75386D33C031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81521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784AC7-961F-CEDE-9216-388BC2D3C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726267-5398-B1D7-06E1-C5214CEAAE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42011D-5A12-03C3-1BD9-5A1D24B19A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3DBC40-CFA2-4A95-8426-12F577E95688}" type="datetimeFigureOut">
              <a:rPr lang="en-US" smtClean="0"/>
              <a:t>1/2/2025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2D4B0-192C-79C8-5F3D-70F28A2791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29FE17-3BEA-BA17-9220-8866D9593F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0D86C8-DBB0-4DDC-937F-6E0C57706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150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36.png"/><Relationship Id="rId3" Type="http://schemas.openxmlformats.org/officeDocument/2006/relationships/audio" Target="../media/media10.m4a"/><Relationship Id="rId7" Type="http://schemas.openxmlformats.org/officeDocument/2006/relationships/image" Target="../media/image39.png"/><Relationship Id="rId12" Type="http://schemas.openxmlformats.org/officeDocument/2006/relationships/image" Target="../media/image42.jpeg"/><Relationship Id="rId2" Type="http://schemas.microsoft.com/office/2007/relationships/media" Target="../media/media10.m4a"/><Relationship Id="rId16" Type="http://schemas.openxmlformats.org/officeDocument/2006/relationships/image" Target="../media/image3.png"/><Relationship Id="rId1" Type="http://schemas.openxmlformats.org/officeDocument/2006/relationships/tags" Target="../tags/tag2.xml"/><Relationship Id="rId6" Type="http://schemas.openxmlformats.org/officeDocument/2006/relationships/image" Target="../media/image4.tif"/><Relationship Id="rId11" Type="http://schemas.openxmlformats.org/officeDocument/2006/relationships/image" Target="../media/image33.gif"/><Relationship Id="rId5" Type="http://schemas.openxmlformats.org/officeDocument/2006/relationships/notesSlide" Target="../notesSlides/notesSlide7.xml"/><Relationship Id="rId15" Type="http://schemas.openxmlformats.org/officeDocument/2006/relationships/image" Target="../media/image38.png"/><Relationship Id="rId10" Type="http://schemas.openxmlformats.org/officeDocument/2006/relationships/image" Target="../media/image41.png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31.png"/><Relationship Id="rId1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audio" Target="../media/media11.m4a"/><Relationship Id="rId7" Type="http://schemas.openxmlformats.org/officeDocument/2006/relationships/image" Target="../media/image43.jpeg"/><Relationship Id="rId2" Type="http://schemas.microsoft.com/office/2007/relationships/media" Target="../media/media11.m4a"/><Relationship Id="rId1" Type="http://schemas.openxmlformats.org/officeDocument/2006/relationships/tags" Target="../tags/tag3.xml"/><Relationship Id="rId6" Type="http://schemas.openxmlformats.org/officeDocument/2006/relationships/image" Target="../media/image4.tif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46.jpeg"/><Relationship Id="rId12" Type="http://schemas.openxmlformats.org/officeDocument/2006/relationships/image" Target="../media/image50.jpe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45.jpeg"/><Relationship Id="rId11" Type="http://schemas.openxmlformats.org/officeDocument/2006/relationships/image" Target="../media/image49.jpeg"/><Relationship Id="rId5" Type="http://schemas.openxmlformats.org/officeDocument/2006/relationships/image" Target="../media/image4.tif"/><Relationship Id="rId10" Type="http://schemas.openxmlformats.org/officeDocument/2006/relationships/image" Target="../media/image48.jpe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audio" Target="../media/media13.m4a"/><Relationship Id="rId7" Type="http://schemas.openxmlformats.org/officeDocument/2006/relationships/image" Target="../media/image52.jpeg"/><Relationship Id="rId12" Type="http://schemas.openxmlformats.org/officeDocument/2006/relationships/image" Target="../media/image3.png"/><Relationship Id="rId2" Type="http://schemas.microsoft.com/office/2007/relationships/media" Target="../media/media13.m4a"/><Relationship Id="rId1" Type="http://schemas.openxmlformats.org/officeDocument/2006/relationships/tags" Target="../tags/tag4.xml"/><Relationship Id="rId6" Type="http://schemas.openxmlformats.org/officeDocument/2006/relationships/image" Target="../media/image51.jpeg"/><Relationship Id="rId11" Type="http://schemas.openxmlformats.org/officeDocument/2006/relationships/image" Target="../media/image55.png"/><Relationship Id="rId5" Type="http://schemas.openxmlformats.org/officeDocument/2006/relationships/image" Target="../media/image4.tif"/><Relationship Id="rId10" Type="http://schemas.openxmlformats.org/officeDocument/2006/relationships/image" Target="../media/image11.jpeg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5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audio" Target="../media/media14.m4a"/><Relationship Id="rId7" Type="http://schemas.openxmlformats.org/officeDocument/2006/relationships/image" Target="../media/image56.png"/><Relationship Id="rId2" Type="http://schemas.microsoft.com/office/2007/relationships/media" Target="../media/media14.m4a"/><Relationship Id="rId1" Type="http://schemas.openxmlformats.org/officeDocument/2006/relationships/tags" Target="../tags/tag5.xml"/><Relationship Id="rId6" Type="http://schemas.openxmlformats.org/officeDocument/2006/relationships/image" Target="../media/image4.tif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3.xml"/><Relationship Id="rId9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audio" Target="../media/media15.m4a"/><Relationship Id="rId7" Type="http://schemas.openxmlformats.org/officeDocument/2006/relationships/image" Target="../media/image58.png"/><Relationship Id="rId2" Type="http://schemas.microsoft.com/office/2007/relationships/media" Target="../media/media15.m4a"/><Relationship Id="rId1" Type="http://schemas.openxmlformats.org/officeDocument/2006/relationships/tags" Target="../tags/tag6.xml"/><Relationship Id="rId6" Type="http://schemas.openxmlformats.org/officeDocument/2006/relationships/image" Target="../media/image4.tif"/><Relationship Id="rId11" Type="http://schemas.openxmlformats.org/officeDocument/2006/relationships/image" Target="../media/image3.png"/><Relationship Id="rId5" Type="http://schemas.openxmlformats.org/officeDocument/2006/relationships/notesSlide" Target="../notesSlides/notesSlide11.xml"/><Relationship Id="rId10" Type="http://schemas.openxmlformats.org/officeDocument/2006/relationships/image" Target="../media/image61.png"/><Relationship Id="rId4" Type="http://schemas.openxmlformats.org/officeDocument/2006/relationships/slideLayout" Target="../slideLayouts/slideLayout23.xml"/><Relationship Id="rId9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6.m4a"/><Relationship Id="rId7" Type="http://schemas.openxmlformats.org/officeDocument/2006/relationships/image" Target="../media/image63.png"/><Relationship Id="rId2" Type="http://schemas.microsoft.com/office/2007/relationships/media" Target="../media/media16.m4a"/><Relationship Id="rId1" Type="http://schemas.openxmlformats.org/officeDocument/2006/relationships/tags" Target="../tags/tag7.xml"/><Relationship Id="rId6" Type="http://schemas.openxmlformats.org/officeDocument/2006/relationships/image" Target="../media/image62.png"/><Relationship Id="rId5" Type="http://schemas.openxmlformats.org/officeDocument/2006/relationships/image" Target="../media/image4.tif"/><Relationship Id="rId4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65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4.tif"/><Relationship Id="rId9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68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67.png"/><Relationship Id="rId11" Type="http://schemas.openxmlformats.org/officeDocument/2006/relationships/image" Target="../media/image3.png"/><Relationship Id="rId5" Type="http://schemas.openxmlformats.org/officeDocument/2006/relationships/image" Target="../media/image4.tif"/><Relationship Id="rId10" Type="http://schemas.openxmlformats.org/officeDocument/2006/relationships/image" Target="../media/image71.jpe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7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3.pn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73.jpeg"/><Relationship Id="rId5" Type="http://schemas.openxmlformats.org/officeDocument/2006/relationships/image" Target="../media/image72.png"/><Relationship Id="rId4" Type="http://schemas.openxmlformats.org/officeDocument/2006/relationships/image" Target="../media/image4.t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media2.m4a"/><Relationship Id="rId7" Type="http://schemas.openxmlformats.org/officeDocument/2006/relationships/image" Target="../media/image6.png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openxmlformats.org/officeDocument/2006/relationships/image" Target="../media/image5.jpeg"/><Relationship Id="rId5" Type="http://schemas.openxmlformats.org/officeDocument/2006/relationships/image" Target="../media/image4.tif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74.pn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63.png"/><Relationship Id="rId5" Type="http://schemas.openxmlformats.org/officeDocument/2006/relationships/image" Target="../media/image4.tif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77.png"/><Relationship Id="rId12" Type="http://schemas.openxmlformats.org/officeDocument/2006/relationships/image" Target="../media/image3.png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76.png"/><Relationship Id="rId11" Type="http://schemas.openxmlformats.org/officeDocument/2006/relationships/image" Target="../media/image81.tiff"/><Relationship Id="rId5" Type="http://schemas.openxmlformats.org/officeDocument/2006/relationships/image" Target="../media/image4.tif"/><Relationship Id="rId10" Type="http://schemas.openxmlformats.org/officeDocument/2006/relationships/image" Target="../media/image80.jp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7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3.pn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63.png"/><Relationship Id="rId5" Type="http://schemas.openxmlformats.org/officeDocument/2006/relationships/image" Target="../media/image82.png"/><Relationship Id="rId4" Type="http://schemas.openxmlformats.org/officeDocument/2006/relationships/image" Target="../media/image4.t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3.png"/><Relationship Id="rId3" Type="http://schemas.openxmlformats.org/officeDocument/2006/relationships/audio" Target="../media/media23.m4a"/><Relationship Id="rId7" Type="http://schemas.openxmlformats.org/officeDocument/2006/relationships/image" Target="../media/image83.png"/><Relationship Id="rId12" Type="http://schemas.openxmlformats.org/officeDocument/2006/relationships/image" Target="../media/image87.jpeg"/><Relationship Id="rId2" Type="http://schemas.microsoft.com/office/2007/relationships/media" Target="../media/media23.m4a"/><Relationship Id="rId1" Type="http://schemas.openxmlformats.org/officeDocument/2006/relationships/tags" Target="../tags/tag8.xml"/><Relationship Id="rId6" Type="http://schemas.openxmlformats.org/officeDocument/2006/relationships/image" Target="../media/image4.tif"/><Relationship Id="rId11" Type="http://schemas.openxmlformats.org/officeDocument/2006/relationships/image" Target="../media/image86.jpeg"/><Relationship Id="rId5" Type="http://schemas.openxmlformats.org/officeDocument/2006/relationships/notesSlide" Target="../notesSlides/notesSlide15.xml"/><Relationship Id="rId10" Type="http://schemas.openxmlformats.org/officeDocument/2006/relationships/image" Target="../media/image85.svg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8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audio" Target="../media/media24.m4a"/><Relationship Id="rId7" Type="http://schemas.openxmlformats.org/officeDocument/2006/relationships/image" Target="../media/image63.png"/><Relationship Id="rId2" Type="http://schemas.microsoft.com/office/2007/relationships/media" Target="../media/media24.m4a"/><Relationship Id="rId1" Type="http://schemas.openxmlformats.org/officeDocument/2006/relationships/tags" Target="../tags/tag9.xml"/><Relationship Id="rId6" Type="http://schemas.openxmlformats.org/officeDocument/2006/relationships/image" Target="../media/image4.tif"/><Relationship Id="rId11" Type="http://schemas.openxmlformats.org/officeDocument/2006/relationships/image" Target="../media/image3.png"/><Relationship Id="rId5" Type="http://schemas.openxmlformats.org/officeDocument/2006/relationships/notesSlide" Target="../notesSlides/notesSlide16.xml"/><Relationship Id="rId10" Type="http://schemas.openxmlformats.org/officeDocument/2006/relationships/image" Target="../media/image90.png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8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tiff"/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92.png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91.png"/><Relationship Id="rId5" Type="http://schemas.openxmlformats.org/officeDocument/2006/relationships/image" Target="../media/image4.tif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95.png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94.png"/><Relationship Id="rId5" Type="http://schemas.openxmlformats.org/officeDocument/2006/relationships/image" Target="../media/image4.tif"/><Relationship Id="rId10" Type="http://schemas.openxmlformats.org/officeDocument/2006/relationships/image" Target="../media/image3.png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9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3.png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99.png"/><Relationship Id="rId5" Type="http://schemas.openxmlformats.org/officeDocument/2006/relationships/image" Target="../media/image98.emf"/><Relationship Id="rId4" Type="http://schemas.openxmlformats.org/officeDocument/2006/relationships/image" Target="../media/image4.t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98.emf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6" Type="http://schemas.openxmlformats.org/officeDocument/2006/relationships/image" Target="../media/image100.png"/><Relationship Id="rId5" Type="http://schemas.openxmlformats.org/officeDocument/2006/relationships/image" Target="../media/image4.tif"/><Relationship Id="rId4" Type="http://schemas.openxmlformats.org/officeDocument/2006/relationships/notesSlide" Target="../notesSlides/notesSlide19.xml"/><Relationship Id="rId9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audio" Target="../media/media29.m4a"/><Relationship Id="rId7" Type="http://schemas.openxmlformats.org/officeDocument/2006/relationships/image" Target="../media/image99.png"/><Relationship Id="rId2" Type="http://schemas.microsoft.com/office/2007/relationships/media" Target="../media/media29.m4a"/><Relationship Id="rId1" Type="http://schemas.openxmlformats.org/officeDocument/2006/relationships/tags" Target="../tags/tag10.xml"/><Relationship Id="rId6" Type="http://schemas.openxmlformats.org/officeDocument/2006/relationships/image" Target="../media/image98.emf"/><Relationship Id="rId5" Type="http://schemas.openxmlformats.org/officeDocument/2006/relationships/image" Target="../media/image4.tif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9.jpeg"/><Relationship Id="rId12" Type="http://schemas.openxmlformats.org/officeDocument/2006/relationships/image" Target="../media/image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4.tif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104.jpeg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6" Type="http://schemas.openxmlformats.org/officeDocument/2006/relationships/image" Target="../media/image103.jpeg"/><Relationship Id="rId5" Type="http://schemas.openxmlformats.org/officeDocument/2006/relationships/image" Target="../media/image4.tif"/><Relationship Id="rId10" Type="http://schemas.openxmlformats.org/officeDocument/2006/relationships/image" Target="../media/image3.png"/><Relationship Id="rId4" Type="http://schemas.openxmlformats.org/officeDocument/2006/relationships/notesSlide" Target="../notesSlides/notesSlide20.xml"/><Relationship Id="rId9" Type="http://schemas.openxmlformats.org/officeDocument/2006/relationships/image" Target="../media/image105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57.png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6" Type="http://schemas.openxmlformats.org/officeDocument/2006/relationships/image" Target="../media/image107.jpeg"/><Relationship Id="rId5" Type="http://schemas.openxmlformats.org/officeDocument/2006/relationships/image" Target="../media/image106.png"/><Relationship Id="rId4" Type="http://schemas.openxmlformats.org/officeDocument/2006/relationships/image" Target="../media/image4.t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6" Type="http://schemas.openxmlformats.org/officeDocument/2006/relationships/image" Target="../media/image3.png"/><Relationship Id="rId5" Type="http://schemas.openxmlformats.org/officeDocument/2006/relationships/image" Target="../media/image4.tif"/><Relationship Id="rId4" Type="http://schemas.openxmlformats.org/officeDocument/2006/relationships/notesSlide" Target="../notesSlides/notesSlide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6" Type="http://schemas.openxmlformats.org/officeDocument/2006/relationships/image" Target="../media/image3.png"/><Relationship Id="rId5" Type="http://schemas.openxmlformats.org/officeDocument/2006/relationships/image" Target="../media/image4.tif"/><Relationship Id="rId4" Type="http://schemas.openxmlformats.org/officeDocument/2006/relationships/notesSlide" Target="../notesSlides/notesSlide2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16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19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3.png"/><Relationship Id="rId4" Type="http://schemas.openxmlformats.org/officeDocument/2006/relationships/image" Target="../media/image4.tif"/><Relationship Id="rId9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23.jpe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2.jpeg"/><Relationship Id="rId5" Type="http://schemas.openxmlformats.org/officeDocument/2006/relationships/image" Target="../media/image4.tif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3.png"/><Relationship Id="rId5" Type="http://schemas.openxmlformats.org/officeDocument/2006/relationships/image" Target="../media/image4.tif"/><Relationship Id="rId4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26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5.png"/><Relationship Id="rId11" Type="http://schemas.openxmlformats.org/officeDocument/2006/relationships/image" Target="../media/image3.png"/><Relationship Id="rId5" Type="http://schemas.openxmlformats.org/officeDocument/2006/relationships/image" Target="../media/image4.tif"/><Relationship Id="rId10" Type="http://schemas.openxmlformats.org/officeDocument/2006/relationships/image" Target="../media/image29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jpeg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4.tif"/><Relationship Id="rId15" Type="http://schemas.openxmlformats.org/officeDocument/2006/relationships/image" Target="../media/image3.png"/><Relationship Id="rId10" Type="http://schemas.openxmlformats.org/officeDocument/2006/relationships/image" Target="../media/image34.jpe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33.gif"/><Relationship Id="rId1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67373" y="857250"/>
            <a:ext cx="6191251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Course on Bulking Sludge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Roboto Slab" pitchFamily="2" charset="0"/>
              </a:rPr>
              <a:t>Filamentous Bacteria: Bulking and Foaming in Activated Sludge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Roboto Slab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Per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Halkjær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 Nielsen</a:t>
            </a:r>
          </a:p>
        </p:txBody>
      </p:sp>
      <p:pic>
        <p:nvPicPr>
          <p:cNvPr id="5" name="Picture 4" descr="A logo of a university&#10;&#10;Description automatically generated">
            <a:extLst>
              <a:ext uri="{FF2B5EF4-FFF2-40B4-BE49-F238E27FC236}">
                <a16:creationId xmlns:a16="http://schemas.microsoft.com/office/drawing/2014/main" id="{2DED5BE0-E729-9043-F985-21527A26F8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0695" y="5624514"/>
            <a:ext cx="952500" cy="1115122"/>
          </a:xfrm>
          <a:prstGeom prst="rect">
            <a:avLst/>
          </a:prstGeom>
        </p:spPr>
      </p:pic>
      <p:pic>
        <p:nvPicPr>
          <p:cNvPr id="16" name="Lyd 15">
            <a:extLst>
              <a:ext uri="{FF2B5EF4-FFF2-40B4-BE49-F238E27FC236}">
                <a16:creationId xmlns:a16="http://schemas.microsoft.com/office/drawing/2014/main" id="{1625143B-D2B1-EE3E-EE3E-6D42C77C97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88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56"/>
    </mc:Choice>
    <mc:Fallback xmlns="">
      <p:transition spd="slow" advTm="333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33D8ECC-6A95-444E-A3D9-7495762547C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8218" y="1139648"/>
            <a:ext cx="6027628" cy="2100256"/>
          </a:xfrm>
          <a:prstGeom prst="rect">
            <a:avLst/>
          </a:prstGeom>
        </p:spPr>
      </p:pic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8E257B9-DC35-5546-B460-969E2217FB57}"/>
              </a:ext>
            </a:extLst>
          </p:cNvPr>
          <p:cNvCxnSpPr>
            <a:cxnSpLocks/>
          </p:cNvCxnSpPr>
          <p:nvPr/>
        </p:nvCxnSpPr>
        <p:spPr>
          <a:xfrm>
            <a:off x="6617480" y="2189776"/>
            <a:ext cx="77589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91C20B3-A651-E043-A5C7-1F413DA77667}"/>
              </a:ext>
            </a:extLst>
          </p:cNvPr>
          <p:cNvCxnSpPr>
            <a:cxnSpLocks/>
          </p:cNvCxnSpPr>
          <p:nvPr/>
        </p:nvCxnSpPr>
        <p:spPr>
          <a:xfrm>
            <a:off x="8797631" y="3423389"/>
            <a:ext cx="0" cy="63264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3AD9B77E-C50C-9C4C-AF3E-FDDD8CF56A95}"/>
              </a:ext>
            </a:extLst>
          </p:cNvPr>
          <p:cNvGrpSpPr/>
          <p:nvPr/>
        </p:nvGrpSpPr>
        <p:grpSpPr>
          <a:xfrm>
            <a:off x="7969541" y="1429243"/>
            <a:ext cx="1716191" cy="1636112"/>
            <a:chOff x="7969541" y="1429243"/>
            <a:chExt cx="1716191" cy="1636112"/>
          </a:xfrm>
        </p:grpSpPr>
        <p:pic>
          <p:nvPicPr>
            <p:cNvPr id="28" name="Picture 2" descr="http://aem.asm.org/content/64/3/871/F4.large.jpg">
              <a:extLst>
                <a:ext uri="{FF2B5EF4-FFF2-40B4-BE49-F238E27FC236}">
                  <a16:creationId xmlns:a16="http://schemas.microsoft.com/office/drawing/2014/main" id="{753D03A1-A1C8-4148-A32D-AE973816FD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9541" y="1611481"/>
              <a:ext cx="1668027" cy="1453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B97BAFA3-9807-5548-B8D6-CD1193B784A4}"/>
                </a:ext>
              </a:extLst>
            </p:cNvPr>
            <p:cNvSpPr/>
            <p:nvPr/>
          </p:nvSpPr>
          <p:spPr>
            <a:xfrm>
              <a:off x="8830707" y="1533763"/>
              <a:ext cx="855025" cy="1088494"/>
            </a:xfrm>
            <a:custGeom>
              <a:avLst/>
              <a:gdLst>
                <a:gd name="connsiteX0" fmla="*/ 675861 w 2206487"/>
                <a:gd name="connsiteY0" fmla="*/ 1437861 h 3266661"/>
                <a:gd name="connsiteX1" fmla="*/ 768626 w 2206487"/>
                <a:gd name="connsiteY1" fmla="*/ 1775791 h 3266661"/>
                <a:gd name="connsiteX2" fmla="*/ 622852 w 2206487"/>
                <a:gd name="connsiteY2" fmla="*/ 1987826 h 3266661"/>
                <a:gd name="connsiteX3" fmla="*/ 682487 w 2206487"/>
                <a:gd name="connsiteY3" fmla="*/ 2504661 h 3266661"/>
                <a:gd name="connsiteX4" fmla="*/ 815009 w 2206487"/>
                <a:gd name="connsiteY4" fmla="*/ 2729948 h 3266661"/>
                <a:gd name="connsiteX5" fmla="*/ 1046922 w 2206487"/>
                <a:gd name="connsiteY5" fmla="*/ 3266661 h 3266661"/>
                <a:gd name="connsiteX6" fmla="*/ 1696278 w 2206487"/>
                <a:gd name="connsiteY6" fmla="*/ 3240156 h 3266661"/>
                <a:gd name="connsiteX7" fmla="*/ 2107096 w 2206487"/>
                <a:gd name="connsiteY7" fmla="*/ 2650435 h 3266661"/>
                <a:gd name="connsiteX8" fmla="*/ 2206487 w 2206487"/>
                <a:gd name="connsiteY8" fmla="*/ 848139 h 3266661"/>
                <a:gd name="connsiteX9" fmla="*/ 1517374 w 2206487"/>
                <a:gd name="connsiteY9" fmla="*/ 119269 h 3266661"/>
                <a:gd name="connsiteX10" fmla="*/ 344557 w 2206487"/>
                <a:gd name="connsiteY10" fmla="*/ 0 h 3266661"/>
                <a:gd name="connsiteX11" fmla="*/ 0 w 2206487"/>
                <a:gd name="connsiteY11" fmla="*/ 284922 h 3266661"/>
                <a:gd name="connsiteX12" fmla="*/ 563218 w 2206487"/>
                <a:gd name="connsiteY12" fmla="*/ 762000 h 3266661"/>
                <a:gd name="connsiteX13" fmla="*/ 675861 w 2206487"/>
                <a:gd name="connsiteY13" fmla="*/ 1437861 h 3266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06487" h="3266661">
                  <a:moveTo>
                    <a:pt x="675861" y="1437861"/>
                  </a:moveTo>
                  <a:lnTo>
                    <a:pt x="768626" y="1775791"/>
                  </a:lnTo>
                  <a:lnTo>
                    <a:pt x="622852" y="1987826"/>
                  </a:lnTo>
                  <a:lnTo>
                    <a:pt x="682487" y="2504661"/>
                  </a:lnTo>
                  <a:lnTo>
                    <a:pt x="815009" y="2729948"/>
                  </a:lnTo>
                  <a:lnTo>
                    <a:pt x="1046922" y="3266661"/>
                  </a:lnTo>
                  <a:lnTo>
                    <a:pt x="1696278" y="3240156"/>
                  </a:lnTo>
                  <a:lnTo>
                    <a:pt x="2107096" y="2650435"/>
                  </a:lnTo>
                  <a:lnTo>
                    <a:pt x="2206487" y="848139"/>
                  </a:lnTo>
                  <a:lnTo>
                    <a:pt x="1517374" y="119269"/>
                  </a:lnTo>
                  <a:lnTo>
                    <a:pt x="344557" y="0"/>
                  </a:lnTo>
                  <a:lnTo>
                    <a:pt x="0" y="284922"/>
                  </a:lnTo>
                  <a:lnTo>
                    <a:pt x="563218" y="762000"/>
                  </a:lnTo>
                  <a:lnTo>
                    <a:pt x="675861" y="1437861"/>
                  </a:ln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AB020F24-4FD5-2A4C-979C-D95B371AAD0D}"/>
                </a:ext>
              </a:extLst>
            </p:cNvPr>
            <p:cNvSpPr/>
            <p:nvPr/>
          </p:nvSpPr>
          <p:spPr>
            <a:xfrm rot="19592176">
              <a:off x="8260045" y="1429243"/>
              <a:ext cx="180223" cy="835665"/>
            </a:xfrm>
            <a:custGeom>
              <a:avLst/>
              <a:gdLst>
                <a:gd name="connsiteX0" fmla="*/ 675861 w 2206487"/>
                <a:gd name="connsiteY0" fmla="*/ 1437861 h 3266661"/>
                <a:gd name="connsiteX1" fmla="*/ 768626 w 2206487"/>
                <a:gd name="connsiteY1" fmla="*/ 1775791 h 3266661"/>
                <a:gd name="connsiteX2" fmla="*/ 622852 w 2206487"/>
                <a:gd name="connsiteY2" fmla="*/ 1987826 h 3266661"/>
                <a:gd name="connsiteX3" fmla="*/ 682487 w 2206487"/>
                <a:gd name="connsiteY3" fmla="*/ 2504661 h 3266661"/>
                <a:gd name="connsiteX4" fmla="*/ 815009 w 2206487"/>
                <a:gd name="connsiteY4" fmla="*/ 2729948 h 3266661"/>
                <a:gd name="connsiteX5" fmla="*/ 1046922 w 2206487"/>
                <a:gd name="connsiteY5" fmla="*/ 3266661 h 3266661"/>
                <a:gd name="connsiteX6" fmla="*/ 1696278 w 2206487"/>
                <a:gd name="connsiteY6" fmla="*/ 3240156 h 3266661"/>
                <a:gd name="connsiteX7" fmla="*/ 2107096 w 2206487"/>
                <a:gd name="connsiteY7" fmla="*/ 2650435 h 3266661"/>
                <a:gd name="connsiteX8" fmla="*/ 2206487 w 2206487"/>
                <a:gd name="connsiteY8" fmla="*/ 848139 h 3266661"/>
                <a:gd name="connsiteX9" fmla="*/ 1517374 w 2206487"/>
                <a:gd name="connsiteY9" fmla="*/ 119269 h 3266661"/>
                <a:gd name="connsiteX10" fmla="*/ 344557 w 2206487"/>
                <a:gd name="connsiteY10" fmla="*/ 0 h 3266661"/>
                <a:gd name="connsiteX11" fmla="*/ 0 w 2206487"/>
                <a:gd name="connsiteY11" fmla="*/ 284922 h 3266661"/>
                <a:gd name="connsiteX12" fmla="*/ 563218 w 2206487"/>
                <a:gd name="connsiteY12" fmla="*/ 762000 h 3266661"/>
                <a:gd name="connsiteX13" fmla="*/ 675861 w 2206487"/>
                <a:gd name="connsiteY13" fmla="*/ 1437861 h 3266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06487" h="3266661">
                  <a:moveTo>
                    <a:pt x="675861" y="1437861"/>
                  </a:moveTo>
                  <a:lnTo>
                    <a:pt x="768626" y="1775791"/>
                  </a:lnTo>
                  <a:lnTo>
                    <a:pt x="622852" y="1987826"/>
                  </a:lnTo>
                  <a:lnTo>
                    <a:pt x="682487" y="2504661"/>
                  </a:lnTo>
                  <a:lnTo>
                    <a:pt x="815009" y="2729948"/>
                  </a:lnTo>
                  <a:lnTo>
                    <a:pt x="1046922" y="3266661"/>
                  </a:lnTo>
                  <a:lnTo>
                    <a:pt x="1696278" y="3240156"/>
                  </a:lnTo>
                  <a:lnTo>
                    <a:pt x="2107096" y="2650435"/>
                  </a:lnTo>
                  <a:lnTo>
                    <a:pt x="2206487" y="848139"/>
                  </a:lnTo>
                  <a:lnTo>
                    <a:pt x="1517374" y="119269"/>
                  </a:lnTo>
                  <a:lnTo>
                    <a:pt x="344557" y="0"/>
                  </a:lnTo>
                  <a:lnTo>
                    <a:pt x="0" y="284922"/>
                  </a:lnTo>
                  <a:lnTo>
                    <a:pt x="563218" y="762000"/>
                  </a:lnTo>
                  <a:lnTo>
                    <a:pt x="675861" y="1437861"/>
                  </a:ln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D62ACDDB-5173-CF4F-AC93-A24AB99CFA3E}"/>
                </a:ext>
              </a:extLst>
            </p:cNvPr>
            <p:cNvSpPr/>
            <p:nvPr/>
          </p:nvSpPr>
          <p:spPr>
            <a:xfrm rot="21337892">
              <a:off x="9020686" y="1774778"/>
              <a:ext cx="180223" cy="570770"/>
            </a:xfrm>
            <a:custGeom>
              <a:avLst/>
              <a:gdLst>
                <a:gd name="connsiteX0" fmla="*/ 675861 w 2206487"/>
                <a:gd name="connsiteY0" fmla="*/ 1437861 h 3266661"/>
                <a:gd name="connsiteX1" fmla="*/ 768626 w 2206487"/>
                <a:gd name="connsiteY1" fmla="*/ 1775791 h 3266661"/>
                <a:gd name="connsiteX2" fmla="*/ 622852 w 2206487"/>
                <a:gd name="connsiteY2" fmla="*/ 1987826 h 3266661"/>
                <a:gd name="connsiteX3" fmla="*/ 682487 w 2206487"/>
                <a:gd name="connsiteY3" fmla="*/ 2504661 h 3266661"/>
                <a:gd name="connsiteX4" fmla="*/ 815009 w 2206487"/>
                <a:gd name="connsiteY4" fmla="*/ 2729948 h 3266661"/>
                <a:gd name="connsiteX5" fmla="*/ 1046922 w 2206487"/>
                <a:gd name="connsiteY5" fmla="*/ 3266661 h 3266661"/>
                <a:gd name="connsiteX6" fmla="*/ 1696278 w 2206487"/>
                <a:gd name="connsiteY6" fmla="*/ 3240156 h 3266661"/>
                <a:gd name="connsiteX7" fmla="*/ 2107096 w 2206487"/>
                <a:gd name="connsiteY7" fmla="*/ 2650435 h 3266661"/>
                <a:gd name="connsiteX8" fmla="*/ 2206487 w 2206487"/>
                <a:gd name="connsiteY8" fmla="*/ 848139 h 3266661"/>
                <a:gd name="connsiteX9" fmla="*/ 1517374 w 2206487"/>
                <a:gd name="connsiteY9" fmla="*/ 119269 h 3266661"/>
                <a:gd name="connsiteX10" fmla="*/ 344557 w 2206487"/>
                <a:gd name="connsiteY10" fmla="*/ 0 h 3266661"/>
                <a:gd name="connsiteX11" fmla="*/ 0 w 2206487"/>
                <a:gd name="connsiteY11" fmla="*/ 284922 h 3266661"/>
                <a:gd name="connsiteX12" fmla="*/ 563218 w 2206487"/>
                <a:gd name="connsiteY12" fmla="*/ 762000 h 3266661"/>
                <a:gd name="connsiteX13" fmla="*/ 675861 w 2206487"/>
                <a:gd name="connsiteY13" fmla="*/ 1437861 h 3266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06487" h="3266661">
                  <a:moveTo>
                    <a:pt x="675861" y="1437861"/>
                  </a:moveTo>
                  <a:lnTo>
                    <a:pt x="768626" y="1775791"/>
                  </a:lnTo>
                  <a:lnTo>
                    <a:pt x="622852" y="1987826"/>
                  </a:lnTo>
                  <a:lnTo>
                    <a:pt x="682487" y="2504661"/>
                  </a:lnTo>
                  <a:lnTo>
                    <a:pt x="815009" y="2729948"/>
                  </a:lnTo>
                  <a:lnTo>
                    <a:pt x="1046922" y="3266661"/>
                  </a:lnTo>
                  <a:lnTo>
                    <a:pt x="1696278" y="3240156"/>
                  </a:lnTo>
                  <a:lnTo>
                    <a:pt x="2107096" y="2650435"/>
                  </a:lnTo>
                  <a:lnTo>
                    <a:pt x="2206487" y="848139"/>
                  </a:lnTo>
                  <a:lnTo>
                    <a:pt x="1517374" y="119269"/>
                  </a:lnTo>
                  <a:lnTo>
                    <a:pt x="344557" y="0"/>
                  </a:lnTo>
                  <a:lnTo>
                    <a:pt x="0" y="284922"/>
                  </a:lnTo>
                  <a:lnTo>
                    <a:pt x="563218" y="762000"/>
                  </a:lnTo>
                  <a:lnTo>
                    <a:pt x="675861" y="1437861"/>
                  </a:ln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14D97495-DC29-1844-8F64-E201E0D9D3E9}"/>
              </a:ext>
            </a:extLst>
          </p:cNvPr>
          <p:cNvSpPr/>
          <p:nvPr/>
        </p:nvSpPr>
        <p:spPr>
          <a:xfrm>
            <a:off x="7874293" y="1439353"/>
            <a:ext cx="1846676" cy="1836269"/>
          </a:xfrm>
          <a:prstGeom prst="roundRect">
            <a:avLst/>
          </a:prstGeom>
          <a:noFill/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F66F95A-BF72-EF4C-8A77-DF6ADB8477D9}"/>
              </a:ext>
            </a:extLst>
          </p:cNvPr>
          <p:cNvSpPr txBox="1"/>
          <p:nvPr/>
        </p:nvSpPr>
        <p:spPr>
          <a:xfrm>
            <a:off x="9705009" y="4345561"/>
            <a:ext cx="243015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Many unknown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 taxonomy for the unknown</a:t>
            </a:r>
          </a:p>
        </p:txBody>
      </p:sp>
      <p:pic>
        <p:nvPicPr>
          <p:cNvPr id="20" name="Picture 6" descr="Billedresultat for ribosomal database project">
            <a:extLst>
              <a:ext uri="{FF2B5EF4-FFF2-40B4-BE49-F238E27FC236}">
                <a16:creationId xmlns:a16="http://schemas.microsoft.com/office/drawing/2014/main" id="{99B343B3-1581-CD47-81CB-01B6E9A3D3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78940" y="1668312"/>
            <a:ext cx="2155799" cy="134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1CD0D98-ADFF-2F42-B5C7-CB5F5AD25A7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0663" y="3054699"/>
            <a:ext cx="2059965" cy="300958"/>
          </a:xfrm>
          <a:prstGeom prst="rect">
            <a:avLst/>
          </a:prstGeom>
        </p:spPr>
      </p:pic>
      <p:pic>
        <p:nvPicPr>
          <p:cNvPr id="44" name="Picture 4" descr="Billedresultat for silva database">
            <a:extLst>
              <a:ext uri="{FF2B5EF4-FFF2-40B4-BE49-F238E27FC236}">
                <a16:creationId xmlns:a16="http://schemas.microsoft.com/office/drawing/2014/main" id="{07F2F84A-2DA7-DE4C-BF44-83576EBB21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7808" y="909188"/>
            <a:ext cx="1806259" cy="72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40E380-8669-0644-AE97-F8C975F268D7}"/>
              </a:ext>
            </a:extLst>
          </p:cNvPr>
          <p:cNvSpPr txBox="1"/>
          <p:nvPr/>
        </p:nvSpPr>
        <p:spPr>
          <a:xfrm>
            <a:off x="1596224" y="1060008"/>
            <a:ext cx="3745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16S rRNA gene amplicon sequencing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E248C21-477A-D941-A2A0-8A41B02D9B58}"/>
              </a:ext>
            </a:extLst>
          </p:cNvPr>
          <p:cNvSpPr txBox="1"/>
          <p:nvPr/>
        </p:nvSpPr>
        <p:spPr>
          <a:xfrm>
            <a:off x="7930385" y="942704"/>
            <a:ext cx="17273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Incomplete!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863C08B-643E-E947-9A9A-4540E5F44CD3}"/>
              </a:ext>
            </a:extLst>
          </p:cNvPr>
          <p:cNvGrpSpPr/>
          <p:nvPr/>
        </p:nvGrpSpPr>
        <p:grpSpPr>
          <a:xfrm>
            <a:off x="595436" y="1832374"/>
            <a:ext cx="6726361" cy="4960296"/>
            <a:chOff x="591337" y="1903750"/>
            <a:chExt cx="6726361" cy="4960296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F2526DD-6410-184E-AC60-5022FA1C4AFD}"/>
                </a:ext>
              </a:extLst>
            </p:cNvPr>
            <p:cNvGrpSpPr/>
            <p:nvPr/>
          </p:nvGrpSpPr>
          <p:grpSpPr>
            <a:xfrm>
              <a:off x="2525482" y="1903750"/>
              <a:ext cx="4792216" cy="4472232"/>
              <a:chOff x="2525482" y="1903750"/>
              <a:chExt cx="4792216" cy="4472232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3C9BC81A-9C42-2141-8B86-74FED404E7C2}"/>
                  </a:ext>
                </a:extLst>
              </p:cNvPr>
              <p:cNvCxnSpPr/>
              <p:nvPr/>
            </p:nvCxnSpPr>
            <p:spPr>
              <a:xfrm flipH="1">
                <a:off x="6820525" y="1903750"/>
                <a:ext cx="344773" cy="477813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67A61A69-9573-0643-A063-595D2E8E2D5C}"/>
                  </a:ext>
                </a:extLst>
              </p:cNvPr>
              <p:cNvCxnSpPr/>
              <p:nvPr/>
            </p:nvCxnSpPr>
            <p:spPr>
              <a:xfrm flipH="1">
                <a:off x="6972925" y="1921240"/>
                <a:ext cx="344773" cy="477813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556DF0B1-A17E-6642-806E-826A09695449}"/>
                  </a:ext>
                </a:extLst>
              </p:cNvPr>
              <p:cNvGrpSpPr/>
              <p:nvPr/>
            </p:nvGrpSpPr>
            <p:grpSpPr>
              <a:xfrm>
                <a:off x="2525482" y="2766005"/>
                <a:ext cx="4639816" cy="3609977"/>
                <a:chOff x="2525482" y="2766005"/>
                <a:chExt cx="4639816" cy="3609977"/>
              </a:xfrm>
            </p:grpSpPr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4C7F8B25-1B57-A342-88CF-DB36EA4BC673}"/>
                    </a:ext>
                  </a:extLst>
                </p:cNvPr>
                <p:cNvSpPr/>
                <p:nvPr/>
              </p:nvSpPr>
              <p:spPr>
                <a:xfrm>
                  <a:off x="2525482" y="5329760"/>
                  <a:ext cx="74522" cy="489604"/>
                </a:xfrm>
                <a:prstGeom prst="rect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F804D74D-91EF-D648-9EB4-A9B5C09E7715}"/>
                    </a:ext>
                  </a:extLst>
                </p:cNvPr>
                <p:cNvSpPr txBox="1"/>
                <p:nvPr/>
              </p:nvSpPr>
              <p:spPr>
                <a:xfrm>
                  <a:off x="4425727" y="4990987"/>
                  <a:ext cx="2739571" cy="13849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ED7D31">
                          <a:lumMod val="75000"/>
                        </a:srgbClr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MiDAS</a:t>
                  </a:r>
                  <a:r>
                    <a:rPr kumimoji="0" 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ED7D31">
                          <a:lumMod val="75000"/>
                        </a:srgbClr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: 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E</a:t>
                  </a:r>
                  <a:r>
                    <a:rPr kumimoji="0" lang="en-US" sz="20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cosystem</a:t>
                  </a:r>
                  <a:r>
                    <a:rPr kumimoji="0" 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-specific database and taxonomy: complete!</a:t>
                  </a:r>
                </a:p>
              </p:txBody>
            </p:sp>
            <p:cxnSp>
              <p:nvCxnSpPr>
                <p:cNvPr id="24" name="Straight Arrow Connector 23">
                  <a:extLst>
                    <a:ext uri="{FF2B5EF4-FFF2-40B4-BE49-F238E27FC236}">
                      <a16:creationId xmlns:a16="http://schemas.microsoft.com/office/drawing/2014/main" id="{008FDF72-AD25-4F47-B0C1-3D28B6EEE0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804679" y="2766005"/>
                  <a:ext cx="0" cy="702559"/>
                </a:xfrm>
                <a:prstGeom prst="straightConnector1">
                  <a:avLst/>
                </a:prstGeom>
                <a:ln w="57150">
                  <a:solidFill>
                    <a:srgbClr val="00206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" name="Group 4">
                  <a:extLst>
                    <a:ext uri="{FF2B5EF4-FFF2-40B4-BE49-F238E27FC236}">
                      <a16:creationId xmlns:a16="http://schemas.microsoft.com/office/drawing/2014/main" id="{1C883D29-C922-BD4E-8747-D81AE56FEC38}"/>
                    </a:ext>
                  </a:extLst>
                </p:cNvPr>
                <p:cNvGrpSpPr/>
                <p:nvPr/>
              </p:nvGrpSpPr>
              <p:grpSpPr>
                <a:xfrm>
                  <a:off x="5196370" y="3666882"/>
                  <a:ext cx="1148886" cy="1140177"/>
                  <a:chOff x="5018341" y="3979110"/>
                  <a:chExt cx="1148886" cy="1140177"/>
                </a:xfrm>
              </p:grpSpPr>
              <p:pic>
                <p:nvPicPr>
                  <p:cNvPr id="25" name="Picture 2" descr="http://aem.asm.org/content/64/3/871/F4.large.jpg">
                    <a:extLst>
                      <a:ext uri="{FF2B5EF4-FFF2-40B4-BE49-F238E27FC236}">
                        <a16:creationId xmlns:a16="http://schemas.microsoft.com/office/drawing/2014/main" id="{F86C99D5-A7DA-6B43-A7D2-904553F725C2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2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027942" y="4033622"/>
                    <a:ext cx="1139285" cy="993015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33" name="Rounded Rectangle 32">
                    <a:extLst>
                      <a:ext uri="{FF2B5EF4-FFF2-40B4-BE49-F238E27FC236}">
                        <a16:creationId xmlns:a16="http://schemas.microsoft.com/office/drawing/2014/main" id="{FDC25D26-24B5-A848-95A7-B037C5F3C839}"/>
                      </a:ext>
                    </a:extLst>
                  </p:cNvPr>
                  <p:cNvSpPr/>
                  <p:nvPr/>
                </p:nvSpPr>
                <p:spPr>
                  <a:xfrm>
                    <a:off x="5018341" y="3979110"/>
                    <a:ext cx="1146641" cy="1140177"/>
                  </a:xfrm>
                  <a:prstGeom prst="roundRect">
                    <a:avLst/>
                  </a:prstGeom>
                  <a:noFill/>
                  <a:ln w="57150"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cxnSp>
              <p:nvCxnSpPr>
                <p:cNvPr id="35" name="Straight Arrow Connector 34">
                  <a:extLst>
                    <a:ext uri="{FF2B5EF4-FFF2-40B4-BE49-F238E27FC236}">
                      <a16:creationId xmlns:a16="http://schemas.microsoft.com/office/drawing/2014/main" id="{374E6369-4BCF-3840-A929-8F66BE26E5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816084" y="4217901"/>
                  <a:ext cx="2024692" cy="0"/>
                </a:xfrm>
                <a:prstGeom prst="straightConnector1">
                  <a:avLst/>
                </a:prstGeom>
                <a:ln w="57150">
                  <a:solidFill>
                    <a:srgbClr val="00206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C065275B-5E7C-6141-BDBB-5F4FED23AA73}"/>
                </a:ext>
              </a:extLst>
            </p:cNvPr>
            <p:cNvGrpSpPr/>
            <p:nvPr/>
          </p:nvGrpSpPr>
          <p:grpSpPr>
            <a:xfrm>
              <a:off x="591337" y="5351603"/>
              <a:ext cx="3456719" cy="1512443"/>
              <a:chOff x="0" y="915054"/>
              <a:chExt cx="6090046" cy="3056087"/>
            </a:xfrm>
          </p:grpSpPr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8BA4CF41-4C44-8644-8E8D-BB549B5E1118}"/>
                  </a:ext>
                </a:extLst>
              </p:cNvPr>
              <p:cNvSpPr txBox="1"/>
              <p:nvPr/>
            </p:nvSpPr>
            <p:spPr>
              <a:xfrm>
                <a:off x="3454986" y="2932479"/>
                <a:ext cx="61001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a-DK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Århus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DAEAC2AA-4F81-1A4F-A330-4DCFD734F22A}"/>
                  </a:ext>
                </a:extLst>
              </p:cNvPr>
              <p:cNvSpPr txBox="1"/>
              <p:nvPr/>
            </p:nvSpPr>
            <p:spPr>
              <a:xfrm>
                <a:off x="4650047" y="915054"/>
                <a:ext cx="1170130" cy="14773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0C5B8A06-8581-8842-B6E0-49F57112D754}"/>
                  </a:ext>
                </a:extLst>
              </p:cNvPr>
              <p:cNvSpPr txBox="1"/>
              <p:nvPr/>
            </p:nvSpPr>
            <p:spPr>
              <a:xfrm>
                <a:off x="0" y="2494821"/>
                <a:ext cx="6090046" cy="14763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14E59230-1908-8F48-91AE-20D5AC27A701}"/>
                  </a:ext>
                </a:extLst>
              </p:cNvPr>
              <p:cNvSpPr txBox="1"/>
              <p:nvPr/>
            </p:nvSpPr>
            <p:spPr>
              <a:xfrm>
                <a:off x="482420" y="1811238"/>
                <a:ext cx="5471652" cy="22932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758638DD-37BE-2B41-819B-EE8665DE37E6}"/>
              </a:ext>
            </a:extLst>
          </p:cNvPr>
          <p:cNvSpPr txBox="1"/>
          <p:nvPr/>
        </p:nvSpPr>
        <p:spPr>
          <a:xfrm>
            <a:off x="344740" y="160195"/>
            <a:ext cx="117577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Reference databases </a:t>
            </a:r>
            <a:r>
              <a:rPr kumimoji="0" lang="da-DK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are</a:t>
            </a:r>
            <a:r>
              <a:rPr kumimoji="0" lang="da-DK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a-DK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essential</a:t>
            </a:r>
            <a:r>
              <a:rPr kumimoji="0" lang="da-DK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for </a:t>
            </a:r>
            <a:r>
              <a:rPr kumimoji="0" lang="da-DK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identification</a:t>
            </a:r>
            <a:r>
              <a:rPr kumimoji="0" lang="da-DK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and </a:t>
            </a:r>
            <a:r>
              <a:rPr kumimoji="0" lang="da-DK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classification</a:t>
            </a:r>
            <a:r>
              <a:rPr kumimoji="0" lang="da-DK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!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7149309" y="4081690"/>
            <a:ext cx="2463215" cy="2696551"/>
            <a:chOff x="7149309" y="4081690"/>
            <a:chExt cx="2463215" cy="2696551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13"/>
            <a:srcRect l="1772" b="12051"/>
            <a:stretch/>
          </p:blipFill>
          <p:spPr>
            <a:xfrm>
              <a:off x="8189476" y="4287951"/>
              <a:ext cx="1362324" cy="2252724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7149309" y="4223696"/>
              <a:ext cx="1128900" cy="2554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Ca</a:t>
              </a: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. Microthrix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unknown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Tetrasphaera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Dechloromonas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unknown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Trichococcus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Rhodoferax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unknown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unknown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Gordonia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Sphingopyxis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Ferruginibacter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unknown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unknown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Propionicimonas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209576" y="4081690"/>
              <a:ext cx="140294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Relative abundance [%]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17755" y="2869625"/>
            <a:ext cx="2463215" cy="2696551"/>
            <a:chOff x="7149309" y="4081690"/>
            <a:chExt cx="2463215" cy="2696551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13"/>
            <a:srcRect l="1772" b="12051"/>
            <a:stretch/>
          </p:blipFill>
          <p:spPr>
            <a:xfrm>
              <a:off x="8189476" y="4287951"/>
              <a:ext cx="1362324" cy="2252724"/>
            </a:xfrm>
            <a:prstGeom prst="rect">
              <a:avLst/>
            </a:prstGeom>
          </p:spPr>
        </p:pic>
        <p:sp>
          <p:nvSpPr>
            <p:cNvPr id="60" name="TextBox 59"/>
            <p:cNvSpPr txBox="1"/>
            <p:nvPr/>
          </p:nvSpPr>
          <p:spPr>
            <a:xfrm>
              <a:off x="7149309" y="4223696"/>
              <a:ext cx="1128900" cy="2554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Ca</a:t>
              </a: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. Microthrix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Ca. </a:t>
              </a: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Amarolinea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Tetrasphaera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Dechloromonas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midas_g_12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Trichococcus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Rhodoferax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OLB8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midas_g_173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Gordonia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Sphingopyxis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Ferruginibacter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Ca. </a:t>
              </a: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Villigracilis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midas_g_3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Propionicimonas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209576" y="4081690"/>
              <a:ext cx="140294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Relative abundance [%]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16049" y="5346249"/>
            <a:ext cx="2597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Taxonomy for all microbes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at species level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36031" y="6139709"/>
            <a:ext cx="26340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Calibri "/>
                <a:ea typeface="+mn-ea"/>
                <a:cs typeface="+mn-cs"/>
              </a:rPr>
              <a:t>Dueholm </a:t>
            </a:r>
            <a:r>
              <a:rPr kumimoji="0" lang="da-DK" sz="1200" b="0" i="1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Calibri "/>
                <a:ea typeface="+mn-ea"/>
                <a:cs typeface="+mn-cs"/>
              </a:rPr>
              <a:t>et al</a:t>
            </a:r>
            <a:r>
              <a:rPr kumimoji="0" lang="da-DK" sz="12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Calibri "/>
                <a:ea typeface="+mn-ea"/>
                <a:cs typeface="+mn-cs"/>
              </a:rPr>
              <a:t>., 2022 Nat. Commun.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Calibri "/>
                <a:ea typeface="+mn-ea"/>
                <a:cs typeface="+mn-cs"/>
              </a:rPr>
              <a:t>Dueholm </a:t>
            </a:r>
            <a:r>
              <a:rPr kumimoji="0" lang="da-DK" sz="1200" b="0" i="1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Calibri "/>
                <a:ea typeface="+mn-ea"/>
                <a:cs typeface="+mn-cs"/>
              </a:rPr>
              <a:t>et al</a:t>
            </a:r>
            <a:r>
              <a:rPr kumimoji="0" lang="da-DK" sz="12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Calibri "/>
                <a:ea typeface="+mn-ea"/>
                <a:cs typeface="+mn-cs"/>
              </a:rPr>
              <a:t>., 2020 mBio</a:t>
            </a:r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"/>
              <a:ea typeface="+mn-ea"/>
              <a:cs typeface="+mn-cs"/>
            </a:endParaRPr>
          </a:p>
        </p:txBody>
      </p:sp>
      <p:pic>
        <p:nvPicPr>
          <p:cNvPr id="51" name="Picture 2" descr="https://thumbs.dreamstime.com/z/letters-c-g-t-arranged-randomly-acgt-represent-nucleobase-adenine-cytosine-guanine-thymine-found-dna-can-be-used-as-134407295.jp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" t="1457" r="81435" b="85959"/>
          <a:stretch/>
        </p:blipFill>
        <p:spPr bwMode="auto">
          <a:xfrm>
            <a:off x="5431631" y="1989751"/>
            <a:ext cx="431375" cy="33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3" t="8306" r="29473" b="31367"/>
          <a:stretch/>
        </p:blipFill>
        <p:spPr>
          <a:xfrm>
            <a:off x="1987100" y="1874767"/>
            <a:ext cx="656087" cy="630017"/>
          </a:xfrm>
          <a:prstGeom prst="ellipse">
            <a:avLst/>
          </a:prstGeom>
        </p:spPr>
      </p:pic>
      <p:pic>
        <p:nvPicPr>
          <p:cNvPr id="19" name="Lyd 18">
            <a:extLst>
              <a:ext uri="{FF2B5EF4-FFF2-40B4-BE49-F238E27FC236}">
                <a16:creationId xmlns:a16="http://schemas.microsoft.com/office/drawing/2014/main" id="{DF4EF09E-9E6D-CC16-DAC1-20925E55C5F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418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285"/>
    </mc:Choice>
    <mc:Fallback xmlns="">
      <p:transition spd="slow" advTm="352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8249F05-7F3D-B64A-9920-2F7B200B5E2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5210" y="1686192"/>
            <a:ext cx="5753100" cy="5029200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78E701ED-3D4F-6441-96AD-3740E9CECE7F}"/>
              </a:ext>
            </a:extLst>
          </p:cNvPr>
          <p:cNvSpPr txBox="1">
            <a:spLocks/>
          </p:cNvSpPr>
          <p:nvPr/>
        </p:nvSpPr>
        <p:spPr>
          <a:xfrm>
            <a:off x="456247" y="204432"/>
            <a:ext cx="11474381" cy="6031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Identification of filaments in </a:t>
            </a:r>
            <a:r>
              <a:rPr kumimoji="0" lang="da-DK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foaming</a:t>
            </a:r>
            <a:r>
              <a:rPr kumimoji="0" lang="da-DK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da-DK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WWTPs</a:t>
            </a:r>
            <a:endParaRPr kumimoji="0" lang="da-DK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6C3E7B-2238-EF40-8E04-077909366D60}"/>
              </a:ext>
            </a:extLst>
          </p:cNvPr>
          <p:cNvSpPr txBox="1"/>
          <p:nvPr/>
        </p:nvSpPr>
        <p:spPr>
          <a:xfrm>
            <a:off x="9774726" y="1746924"/>
            <a:ext cx="247721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Gordonia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sp.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Control: chemical BC100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384F7D5-C9F7-2343-93E2-50CD20FD536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655" y="2353737"/>
            <a:ext cx="3499555" cy="262466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5FB5712-CBFD-5F49-8CAB-67328940CDAA}"/>
              </a:ext>
            </a:extLst>
          </p:cNvPr>
          <p:cNvCxnSpPr/>
          <p:nvPr/>
        </p:nvCxnSpPr>
        <p:spPr>
          <a:xfrm>
            <a:off x="8933516" y="1941421"/>
            <a:ext cx="884935" cy="0"/>
          </a:xfrm>
          <a:prstGeom prst="straightConnector1">
            <a:avLst/>
          </a:prstGeom>
          <a:ln w="73025">
            <a:solidFill>
              <a:schemeClr val="accent1">
                <a:lumMod val="75000"/>
                <a:alpha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2"/>
          <p:cNvSpPr/>
          <p:nvPr/>
        </p:nvSpPr>
        <p:spPr>
          <a:xfrm>
            <a:off x="5791200" y="1893651"/>
            <a:ext cx="3148801" cy="97277"/>
          </a:xfrm>
          <a:prstGeom prst="roundRect">
            <a:avLst/>
          </a:prstGeom>
          <a:solidFill>
            <a:schemeClr val="accent1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Lyd 14">
            <a:extLst>
              <a:ext uri="{FF2B5EF4-FFF2-40B4-BE49-F238E27FC236}">
                <a16:creationId xmlns:a16="http://schemas.microsoft.com/office/drawing/2014/main" id="{F96995FC-5E52-B1F7-4E80-D4451D14A86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9395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613"/>
    </mc:Choice>
    <mc:Fallback xmlns="">
      <p:transition spd="slow" advTm="386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9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49194" y="-75273"/>
            <a:ext cx="11726892" cy="1143000"/>
          </a:xfrm>
        </p:spPr>
        <p:txBody>
          <a:bodyPr>
            <a:noAutofit/>
          </a:bodyPr>
          <a:lstStyle/>
          <a:p>
            <a:pPr algn="l"/>
            <a:r>
              <a:rPr lang="da-DK" sz="2800" dirty="0" err="1">
                <a:solidFill>
                  <a:srgbClr val="002060"/>
                </a:solidFill>
                <a:latin typeface="+mn-lt"/>
              </a:rPr>
              <a:t>Filamentous</a:t>
            </a:r>
            <a:r>
              <a:rPr lang="da-DK" sz="2800" dirty="0">
                <a:solidFill>
                  <a:srgbClr val="002060"/>
                </a:solidFill>
                <a:latin typeface="+mn-lt"/>
              </a:rPr>
              <a:t> </a:t>
            </a:r>
            <a:r>
              <a:rPr lang="da-DK" sz="2800" dirty="0" err="1">
                <a:solidFill>
                  <a:srgbClr val="002060"/>
                </a:solidFill>
                <a:latin typeface="+mn-lt"/>
              </a:rPr>
              <a:t>microorganisms</a:t>
            </a:r>
            <a:r>
              <a:rPr lang="da-DK" sz="2800" dirty="0">
                <a:solidFill>
                  <a:srgbClr val="002060"/>
                </a:solidFill>
                <a:latin typeface="+mn-lt"/>
              </a:rPr>
              <a:t> </a:t>
            </a:r>
            <a:r>
              <a:rPr lang="da-DK" sz="2800" dirty="0" err="1">
                <a:solidFill>
                  <a:srgbClr val="002060"/>
                </a:solidFill>
                <a:latin typeface="+mn-lt"/>
              </a:rPr>
              <a:t>are</a:t>
            </a:r>
            <a:r>
              <a:rPr lang="da-DK" sz="2800" dirty="0">
                <a:solidFill>
                  <a:srgbClr val="002060"/>
                </a:solidFill>
                <a:latin typeface="+mn-lt"/>
              </a:rPr>
              <a:t> </a:t>
            </a:r>
            <a:r>
              <a:rPr lang="da-DK" sz="2800" dirty="0" err="1">
                <a:solidFill>
                  <a:srgbClr val="002060"/>
                </a:solidFill>
                <a:latin typeface="+mn-lt"/>
              </a:rPr>
              <a:t>important</a:t>
            </a:r>
            <a:r>
              <a:rPr lang="da-DK" sz="2800" dirty="0">
                <a:solidFill>
                  <a:srgbClr val="002060"/>
                </a:solidFill>
                <a:latin typeface="+mn-lt"/>
              </a:rPr>
              <a:t> for </a:t>
            </a:r>
            <a:r>
              <a:rPr lang="da-DK" sz="2800" dirty="0" err="1">
                <a:solidFill>
                  <a:srgbClr val="002060"/>
                </a:solidFill>
                <a:latin typeface="+mn-lt"/>
              </a:rPr>
              <a:t>floc</a:t>
            </a:r>
            <a:r>
              <a:rPr lang="da-DK" sz="2800" dirty="0">
                <a:solidFill>
                  <a:srgbClr val="002060"/>
                </a:solidFill>
                <a:latin typeface="+mn-lt"/>
              </a:rPr>
              <a:t> </a:t>
            </a:r>
            <a:r>
              <a:rPr lang="da-DK" sz="2800" dirty="0" err="1">
                <a:solidFill>
                  <a:srgbClr val="002060"/>
                </a:solidFill>
                <a:latin typeface="+mn-lt"/>
              </a:rPr>
              <a:t>structure</a:t>
            </a:r>
            <a:endParaRPr lang="da-DK" sz="28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20" name="Picture 3" descr="fi3"/>
          <p:cNvPicPr preferRelativeResize="0">
            <a:picLocks noGrp="1" noChangeArrowheads="1"/>
          </p:cNvPicPr>
          <p:nvPr>
            <p:ph sz="quarter" idx="4294967295"/>
          </p:nvPr>
        </p:nvPicPr>
        <p:blipFill>
          <a:blip r:embed="rId6" cstate="screen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49495" y="1156780"/>
            <a:ext cx="2862262" cy="221456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1" name="Picture 1030" descr="f2-23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209" y="1156780"/>
            <a:ext cx="2263926" cy="221456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Figur 2">
            <a:extLst>
              <a:ext uri="{FF2B5EF4-FFF2-40B4-BE49-F238E27FC236}">
                <a16:creationId xmlns:a16="http://schemas.microsoft.com/office/drawing/2014/main" id="{607C2188-2FCE-FA43-A472-5FF54BE4D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89977" y="1176447"/>
            <a:ext cx="4711975" cy="30638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8" name="Picture 1028" descr="komp_19-3">
            <a:extLst>
              <a:ext uri="{FF2B5EF4-FFF2-40B4-BE49-F238E27FC236}">
                <a16:creationId xmlns:a16="http://schemas.microsoft.com/office/drawing/2014/main" id="{4ED6233F-0F5D-F942-B138-7BFABE327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785" y="3750158"/>
            <a:ext cx="2354774" cy="176634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18_lille 2">
            <a:extLst>
              <a:ext uri="{FF2B5EF4-FFF2-40B4-BE49-F238E27FC236}">
                <a16:creationId xmlns:a16="http://schemas.microsoft.com/office/drawing/2014/main" id="{D970C9FC-A83D-0247-A4E4-58BB42916F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49494" y="3750158"/>
            <a:ext cx="2862263" cy="214895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18_lille 4">
            <a:extLst>
              <a:ext uri="{FF2B5EF4-FFF2-40B4-BE49-F238E27FC236}">
                <a16:creationId xmlns:a16="http://schemas.microsoft.com/office/drawing/2014/main" id="{8DE65A73-AACF-E941-A098-6285D8CF0A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89977" y="4672013"/>
            <a:ext cx="2369272" cy="167653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7" descr="18_lille">
            <a:extLst>
              <a:ext uri="{FF2B5EF4-FFF2-40B4-BE49-F238E27FC236}">
                <a16:creationId xmlns:a16="http://schemas.microsoft.com/office/drawing/2014/main" id="{48455B00-4B22-FB40-9A83-5B9B32281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8859" y="4672013"/>
            <a:ext cx="2155549" cy="167653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Lyd 2">
            <a:extLst>
              <a:ext uri="{FF2B5EF4-FFF2-40B4-BE49-F238E27FC236}">
                <a16:creationId xmlns:a16="http://schemas.microsoft.com/office/drawing/2014/main" id="{BC2D8422-EEE1-3FCC-7841-DFD0F1E0B0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3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280"/>
    </mc:Choice>
    <mc:Fallback xmlns="">
      <p:transition spd="slow" advTm="492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eft Brace 3">
            <a:extLst>
              <a:ext uri="{FF2B5EF4-FFF2-40B4-BE49-F238E27FC236}">
                <a16:creationId xmlns:a16="http://schemas.microsoft.com/office/drawing/2014/main" id="{98E7094B-B69E-0143-AECA-A9AD8DBA28AC}"/>
              </a:ext>
            </a:extLst>
          </p:cNvPr>
          <p:cNvSpPr/>
          <p:nvPr/>
        </p:nvSpPr>
        <p:spPr bwMode="auto">
          <a:xfrm rot="10800000">
            <a:off x="1375076" y="4218499"/>
            <a:ext cx="288032" cy="1944216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a-DK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6142CF-B2C9-0848-9134-02CAFE9E08FE}"/>
              </a:ext>
            </a:extLst>
          </p:cNvPr>
          <p:cNvSpPr txBox="1"/>
          <p:nvPr/>
        </p:nvSpPr>
        <p:spPr>
          <a:xfrm>
            <a:off x="1663108" y="4890292"/>
            <a:ext cx="3035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SV – </a:t>
            </a:r>
            <a:r>
              <a:rPr kumimoji="0" lang="da-DK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sludge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volumen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a-DK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after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30 min </a:t>
            </a:r>
            <a:r>
              <a:rPr kumimoji="0" lang="da-DK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settling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(ml/l)</a:t>
            </a:r>
            <a:endParaRPr kumimoji="0" lang="da-DK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2" descr="http://www.tpomag.com/images/uploads/gallery/22993/svi-figure2__large.jpg">
            <a:extLst>
              <a:ext uri="{FF2B5EF4-FFF2-40B4-BE49-F238E27FC236}">
                <a16:creationId xmlns:a16="http://schemas.microsoft.com/office/drawing/2014/main" id="{C652398E-CA09-7B4B-A8D2-64D9272F8D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5178" y="2417774"/>
            <a:ext cx="1134319" cy="416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387ED1C-BD3D-6E45-91C2-109CD99605B3}"/>
              </a:ext>
            </a:extLst>
          </p:cNvPr>
          <p:cNvSpPr txBox="1"/>
          <p:nvPr/>
        </p:nvSpPr>
        <p:spPr>
          <a:xfrm>
            <a:off x="1604741" y="5854719"/>
            <a:ext cx="4052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(D)SVI: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(Diluted)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Sludge Volume Index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 SV/Suspended solids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≈ 100-200 ml/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gSS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1028" descr="f2-23a">
            <a:extLst>
              <a:ext uri="{FF2B5EF4-FFF2-40B4-BE49-F238E27FC236}">
                <a16:creationId xmlns:a16="http://schemas.microsoft.com/office/drawing/2014/main" id="{0AA38197-AE87-E94B-BADD-0523F1408D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55414" y="3523999"/>
            <a:ext cx="2082427" cy="1301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3">
            <a:extLst>
              <a:ext uri="{FF2B5EF4-FFF2-40B4-BE49-F238E27FC236}">
                <a16:creationId xmlns:a16="http://schemas.microsoft.com/office/drawing/2014/main" id="{BE955886-9710-9A42-A30E-82AFC738B053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8488928" y="286026"/>
            <a:ext cx="2141980" cy="1624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5">
            <a:extLst>
              <a:ext uri="{FF2B5EF4-FFF2-40B4-BE49-F238E27FC236}">
                <a16:creationId xmlns:a16="http://schemas.microsoft.com/office/drawing/2014/main" id="{1E678DEB-FB7B-154C-8A62-8736D6F309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55414" y="304178"/>
            <a:ext cx="2126755" cy="1588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fi3">
            <a:extLst>
              <a:ext uri="{FF2B5EF4-FFF2-40B4-BE49-F238E27FC236}">
                <a16:creationId xmlns:a16="http://schemas.microsoft.com/office/drawing/2014/main" id="{9CB254D6-E8A9-574E-84DD-50BAE5BECF26}"/>
              </a:ext>
            </a:extLst>
          </p:cNvPr>
          <p:cNvPicPr preferRelativeResize="0">
            <a:picLocks noChangeArrowheads="1"/>
          </p:cNvPicPr>
          <p:nvPr/>
        </p:nvPicPr>
        <p:blipFill rotWithShape="1">
          <a:blip r:embed="rId9" cstate="print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55414" y="2004007"/>
            <a:ext cx="2126755" cy="1430723"/>
          </a:xfrm>
          <a:prstGeom prst="rect">
            <a:avLst/>
          </a:prstGeom>
        </p:spPr>
      </p:pic>
      <p:pic>
        <p:nvPicPr>
          <p:cNvPr id="22" name="Picture 6" descr="fi 5a">
            <a:extLst>
              <a:ext uri="{FF2B5EF4-FFF2-40B4-BE49-F238E27FC236}">
                <a16:creationId xmlns:a16="http://schemas.microsoft.com/office/drawing/2014/main" id="{43CB3BFF-A9BB-A344-9225-F025E51FD6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55414" y="4908676"/>
            <a:ext cx="2073154" cy="155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Striped Right Arrow 24">
            <a:extLst>
              <a:ext uri="{FF2B5EF4-FFF2-40B4-BE49-F238E27FC236}">
                <a16:creationId xmlns:a16="http://schemas.microsoft.com/office/drawing/2014/main" id="{3E59B34C-8679-D746-9BD0-CE8DE4326A6A}"/>
              </a:ext>
            </a:extLst>
          </p:cNvPr>
          <p:cNvSpPr/>
          <p:nvPr/>
        </p:nvSpPr>
        <p:spPr>
          <a:xfrm rot="5400000">
            <a:off x="6202598" y="3360969"/>
            <a:ext cx="3744941" cy="291013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4217EF8-AE5C-9F48-AE22-5B99FD9E95C1}"/>
              </a:ext>
            </a:extLst>
          </p:cNvPr>
          <p:cNvSpPr txBox="1"/>
          <p:nvPr/>
        </p:nvSpPr>
        <p:spPr>
          <a:xfrm>
            <a:off x="7328838" y="864017"/>
            <a:ext cx="14924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Few filaments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Good flocs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F6C418-2743-E64C-A22B-E8392DA86E00}"/>
              </a:ext>
            </a:extLst>
          </p:cNvPr>
          <p:cNvSpPr txBox="1"/>
          <p:nvPr/>
        </p:nvSpPr>
        <p:spPr>
          <a:xfrm>
            <a:off x="7261383" y="5603656"/>
            <a:ext cx="16273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Many filaments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Poor settling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002B0A-A9EA-344A-A313-A4BA8F82E94B}"/>
              </a:ext>
            </a:extLst>
          </p:cNvPr>
          <p:cNvSpPr txBox="1"/>
          <p:nvPr/>
        </p:nvSpPr>
        <p:spPr>
          <a:xfrm>
            <a:off x="558910" y="208650"/>
            <a:ext cx="6635751" cy="954097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Many filamentous organisms cause bulking (poor settling -&gt; risk of poor effluent quality)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19AA60A-9C24-437B-9713-415CB233243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376" y="1647182"/>
            <a:ext cx="3600000" cy="270361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1605385-E5E5-3845-8A8B-02AC48809094}"/>
              </a:ext>
            </a:extLst>
          </p:cNvPr>
          <p:cNvSpPr txBox="1"/>
          <p:nvPr/>
        </p:nvSpPr>
        <p:spPr>
          <a:xfrm>
            <a:off x="4698365" y="4368435"/>
            <a:ext cx="20219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Poor settling</a:t>
            </a:r>
          </a:p>
        </p:txBody>
      </p:sp>
      <p:pic>
        <p:nvPicPr>
          <p:cNvPr id="3" name="Lyd 2">
            <a:extLst>
              <a:ext uri="{FF2B5EF4-FFF2-40B4-BE49-F238E27FC236}">
                <a16:creationId xmlns:a16="http://schemas.microsoft.com/office/drawing/2014/main" id="{ED6F5F52-507D-04EC-3FBF-AB54D215488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210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629"/>
    </mc:Choice>
    <mc:Fallback xmlns="">
      <p:transition spd="slow" advTm="366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C320E16C-EA5C-F943-9662-716C87B9EAC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9481" y="1619250"/>
            <a:ext cx="4336632" cy="433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8">
            <a:extLst>
              <a:ext uri="{FF2B5EF4-FFF2-40B4-BE49-F238E27FC236}">
                <a16:creationId xmlns:a16="http://schemas.microsoft.com/office/drawing/2014/main" id="{DD2F133E-065D-A447-BA30-B41DD5B4B0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949" y="1619250"/>
            <a:ext cx="4497425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2C193CD5-7318-F940-87BB-2D5B53F3C7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1475" y="5022850"/>
            <a:ext cx="9064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a-DK" sz="18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CFX64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a-DK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EUBmix</a:t>
            </a:r>
            <a:endParaRPr kumimoji="0" lang="da-DK" altLang="da-DK" sz="18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487" name="Rectangle 1">
            <a:extLst>
              <a:ext uri="{FF2B5EF4-FFF2-40B4-BE49-F238E27FC236}">
                <a16:creationId xmlns:a16="http://schemas.microsoft.com/office/drawing/2014/main" id="{EDC28266-1486-D449-A1DD-611D0479E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0150" y="6134100"/>
            <a:ext cx="4572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alt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Nierychlo </a:t>
            </a:r>
            <a:r>
              <a:rPr kumimoji="0" lang="da-DK" altLang="da-DK" sz="12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et al</a:t>
            </a:r>
            <a:r>
              <a:rPr kumimoji="0" lang="da-DK" alt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., 2020. Front. Microbiol.</a:t>
            </a:r>
          </a:p>
        </p:txBody>
      </p:sp>
      <p:sp>
        <p:nvSpPr>
          <p:cNvPr id="28" name="Rectangle 1">
            <a:extLst>
              <a:ext uri="{FF2B5EF4-FFF2-40B4-BE49-F238E27FC236}">
                <a16:creationId xmlns:a16="http://schemas.microsoft.com/office/drawing/2014/main" id="{2BE01CC8-4B18-B747-81BA-3C4255025E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2263" y="6134100"/>
            <a:ext cx="4572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alt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Nierychlo </a:t>
            </a:r>
            <a:r>
              <a:rPr kumimoji="0" lang="da-DK" altLang="da-DK" sz="12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et al</a:t>
            </a:r>
            <a:r>
              <a:rPr kumimoji="0" lang="da-DK" alt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., 2019. FEMS Microbiol. Ecol.</a:t>
            </a:r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ECAD7F66-491C-0D4E-80BE-A0772D06BA1B}"/>
              </a:ext>
            </a:extLst>
          </p:cNvPr>
          <p:cNvSpPr txBox="1">
            <a:spLocks/>
          </p:cNvSpPr>
          <p:nvPr/>
        </p:nvSpPr>
        <p:spPr>
          <a:xfrm>
            <a:off x="509006" y="483658"/>
            <a:ext cx="11474381" cy="6031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Strong correlation between specific filamentous bacteria and poor settling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(high DSVI)</a:t>
            </a:r>
          </a:p>
        </p:txBody>
      </p:sp>
      <p:pic>
        <p:nvPicPr>
          <p:cNvPr id="3" name="Lyd 2">
            <a:extLst>
              <a:ext uri="{FF2B5EF4-FFF2-40B4-BE49-F238E27FC236}">
                <a16:creationId xmlns:a16="http://schemas.microsoft.com/office/drawing/2014/main" id="{BD1BBF50-B93F-EDED-352C-7791C3A61F2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5893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616"/>
    </mc:Choice>
    <mc:Fallback xmlns="">
      <p:transition spd="slow" advTm="476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83" y="1030276"/>
            <a:ext cx="4271917" cy="5608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696" y="982663"/>
            <a:ext cx="4271003" cy="5607601"/>
          </a:xfrm>
          <a:prstGeom prst="rect">
            <a:avLst/>
          </a:prstGeom>
        </p:spPr>
      </p:pic>
      <p:grpSp>
        <p:nvGrpSpPr>
          <p:cNvPr id="22535" name="Group 2">
            <a:extLst>
              <a:ext uri="{FF2B5EF4-FFF2-40B4-BE49-F238E27FC236}">
                <a16:creationId xmlns:a16="http://schemas.microsoft.com/office/drawing/2014/main" id="{CB25F7DC-E1B6-914B-B159-F130D1564184}"/>
              </a:ext>
            </a:extLst>
          </p:cNvPr>
          <p:cNvGrpSpPr>
            <a:grpSpLocks/>
          </p:cNvGrpSpPr>
          <p:nvPr/>
        </p:nvGrpSpPr>
        <p:grpSpPr bwMode="auto">
          <a:xfrm>
            <a:off x="9016892" y="184084"/>
            <a:ext cx="3050749" cy="502702"/>
            <a:chOff x="7118351" y="5116514"/>
            <a:chExt cx="3050749" cy="502702"/>
          </a:xfrm>
        </p:grpSpPr>
        <p:sp>
          <p:nvSpPr>
            <p:cNvPr id="22546" name="TextBox 13">
              <a:extLst>
                <a:ext uri="{FF2B5EF4-FFF2-40B4-BE49-F238E27FC236}">
                  <a16:creationId xmlns:a16="http://schemas.microsoft.com/office/drawing/2014/main" id="{A2674493-281C-C34B-8660-0747369389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91389" y="5116514"/>
              <a:ext cx="2877711" cy="502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alt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Filamentous </a:t>
              </a:r>
              <a:r>
                <a:rPr kumimoji="0" lang="da-DK" altLang="da-DK" sz="10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 situ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alt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Some members of the genus filamentous </a:t>
              </a:r>
              <a:r>
                <a:rPr kumimoji="0" lang="da-DK" altLang="da-DK" sz="10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 situ</a:t>
              </a: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DC6AFDC2-C87D-4247-ADB3-A1A77436631A}"/>
                </a:ext>
              </a:extLst>
            </p:cNvPr>
            <p:cNvSpPr/>
            <p:nvPr/>
          </p:nvSpPr>
          <p:spPr>
            <a:xfrm>
              <a:off x="7118351" y="5421314"/>
              <a:ext cx="179388" cy="168275"/>
            </a:xfrm>
            <a:prstGeom prst="rect">
              <a:avLst/>
            </a:prstGeom>
            <a:solidFill>
              <a:srgbClr val="7CA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1241F66-7F85-564A-8EBC-600B9FF9126B}"/>
                </a:ext>
              </a:extLst>
            </p:cNvPr>
            <p:cNvSpPr/>
            <p:nvPr/>
          </p:nvSpPr>
          <p:spPr>
            <a:xfrm>
              <a:off x="7118351" y="5149851"/>
              <a:ext cx="179388" cy="168275"/>
            </a:xfrm>
            <a:prstGeom prst="rect">
              <a:avLst/>
            </a:prstGeom>
            <a:solidFill>
              <a:srgbClr val="F976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F490465E-987A-5246-B35C-7B7475DDA59A}"/>
              </a:ext>
            </a:extLst>
          </p:cNvPr>
          <p:cNvSpPr txBox="1"/>
          <p:nvPr/>
        </p:nvSpPr>
        <p:spPr>
          <a:xfrm>
            <a:off x="493482" y="198174"/>
            <a:ext cx="11819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Most f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ilamentous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 bacteria are known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A69851-75E5-9545-9A5C-331655B3F4D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0182" y="1060971"/>
            <a:ext cx="1170031" cy="3835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52E76B-DBB8-F74A-8BCA-837555E07A2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467" y="1060971"/>
            <a:ext cx="1194442" cy="398147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E7E5B67-093D-EA49-8D53-B8CA401FD2B4}"/>
              </a:ext>
            </a:extLst>
          </p:cNvPr>
          <p:cNvSpPr/>
          <p:nvPr/>
        </p:nvSpPr>
        <p:spPr>
          <a:xfrm>
            <a:off x="1676400" y="1093788"/>
            <a:ext cx="3492000" cy="144000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971C433-87F1-1C49-9477-55C8F73D8A40}"/>
              </a:ext>
            </a:extLst>
          </p:cNvPr>
          <p:cNvSpPr/>
          <p:nvPr/>
        </p:nvSpPr>
        <p:spPr>
          <a:xfrm>
            <a:off x="7899899" y="1183788"/>
            <a:ext cx="3492000" cy="144000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E7E5B67-093D-EA49-8D53-B8CA401FD2B4}"/>
              </a:ext>
            </a:extLst>
          </p:cNvPr>
          <p:cNvSpPr/>
          <p:nvPr/>
        </p:nvSpPr>
        <p:spPr>
          <a:xfrm>
            <a:off x="1676400" y="1239838"/>
            <a:ext cx="3492000" cy="144000"/>
          </a:xfrm>
          <a:prstGeom prst="rect">
            <a:avLst/>
          </a:prstGeom>
          <a:noFill/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971C433-87F1-1C49-9477-55C8F73D8A40}"/>
              </a:ext>
            </a:extLst>
          </p:cNvPr>
          <p:cNvSpPr/>
          <p:nvPr/>
        </p:nvSpPr>
        <p:spPr>
          <a:xfrm>
            <a:off x="7899899" y="1596538"/>
            <a:ext cx="3492000" cy="144000"/>
          </a:xfrm>
          <a:prstGeom prst="rect">
            <a:avLst/>
          </a:prstGeom>
          <a:noFill/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E7E5B67-093D-EA49-8D53-B8CA401FD2B4}"/>
              </a:ext>
            </a:extLst>
          </p:cNvPr>
          <p:cNvSpPr/>
          <p:nvPr/>
        </p:nvSpPr>
        <p:spPr>
          <a:xfrm>
            <a:off x="1676400" y="1385888"/>
            <a:ext cx="3492000" cy="14400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971C433-87F1-1C49-9477-55C8F73D8A40}"/>
              </a:ext>
            </a:extLst>
          </p:cNvPr>
          <p:cNvSpPr/>
          <p:nvPr/>
        </p:nvSpPr>
        <p:spPr>
          <a:xfrm>
            <a:off x="7899899" y="3653938"/>
            <a:ext cx="3492000" cy="14400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971C433-87F1-1C49-9477-55C8F73D8A40}"/>
              </a:ext>
            </a:extLst>
          </p:cNvPr>
          <p:cNvSpPr/>
          <p:nvPr/>
        </p:nvSpPr>
        <p:spPr>
          <a:xfrm>
            <a:off x="7893549" y="1030276"/>
            <a:ext cx="3492000" cy="144000"/>
          </a:xfrm>
          <a:prstGeom prst="rect">
            <a:avLst/>
          </a:prstGeom>
          <a:noFill/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971C433-87F1-1C49-9477-55C8F73D8A40}"/>
              </a:ext>
            </a:extLst>
          </p:cNvPr>
          <p:cNvSpPr/>
          <p:nvPr/>
        </p:nvSpPr>
        <p:spPr>
          <a:xfrm>
            <a:off x="1652909" y="4903776"/>
            <a:ext cx="3492000" cy="144000"/>
          </a:xfrm>
          <a:prstGeom prst="rect">
            <a:avLst/>
          </a:prstGeom>
          <a:noFill/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6" name="Lyd 25">
            <a:extLst>
              <a:ext uri="{FF2B5EF4-FFF2-40B4-BE49-F238E27FC236}">
                <a16:creationId xmlns:a16="http://schemas.microsoft.com/office/drawing/2014/main" id="{7D655660-5A16-B841-01C8-8ECA4A46EEA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373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738"/>
    </mc:Choice>
    <mc:Fallback xmlns="">
      <p:transition spd="slow" advTm="977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120" y="734747"/>
            <a:ext cx="8227839" cy="5877454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51F13C06-01E5-0349-80F6-90C6F90A74B6}"/>
              </a:ext>
            </a:extLst>
          </p:cNvPr>
          <p:cNvSpPr/>
          <p:nvPr/>
        </p:nvSpPr>
        <p:spPr>
          <a:xfrm>
            <a:off x="3139440" y="798229"/>
            <a:ext cx="1783080" cy="318171"/>
          </a:xfrm>
          <a:prstGeom prst="ellipse">
            <a:avLst/>
          </a:prstGeom>
          <a:noFill/>
          <a:ln w="25400">
            <a:solidFill>
              <a:srgbClr val="2219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AFBEFF6-DEA9-3547-B577-ECAD77578F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7020" y="206129"/>
            <a:ext cx="1409117" cy="501960"/>
          </a:xfrm>
          <a:prstGeom prst="rect">
            <a:avLst/>
          </a:prstGeom>
        </p:spPr>
      </p:pic>
      <p:sp>
        <p:nvSpPr>
          <p:cNvPr id="9" name="TextBox 2">
            <a:extLst>
              <a:ext uri="{FF2B5EF4-FFF2-40B4-BE49-F238E27FC236}">
                <a16:creationId xmlns:a16="http://schemas.microsoft.com/office/drawing/2014/main" id="{0B36CF7C-94B6-F055-FAEC-1B3A29284BD1}"/>
              </a:ext>
            </a:extLst>
          </p:cNvPr>
          <p:cNvSpPr txBox="1"/>
          <p:nvPr/>
        </p:nvSpPr>
        <p:spPr>
          <a:xfrm>
            <a:off x="493482" y="198174"/>
            <a:ext cx="11819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Geographical distribution of filamentous bacteria –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genus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level</a:t>
            </a:r>
          </a:p>
        </p:txBody>
      </p:sp>
      <p:pic>
        <p:nvPicPr>
          <p:cNvPr id="11" name="Lyd 10">
            <a:extLst>
              <a:ext uri="{FF2B5EF4-FFF2-40B4-BE49-F238E27FC236}">
                <a16:creationId xmlns:a16="http://schemas.microsoft.com/office/drawing/2014/main" id="{FC0E18B2-75F0-A397-295D-FB7359DA8D7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4241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133"/>
    </mc:Choice>
    <mc:Fallback xmlns="">
      <p:transition spd="slow" advTm="421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F70310-EAAA-C0D9-C5A5-025E2247DC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31DC4E-6386-E19E-0029-8D4C71FA81EC}"/>
              </a:ext>
            </a:extLst>
          </p:cNvPr>
          <p:cNvSpPr txBox="1"/>
          <p:nvPr/>
        </p:nvSpPr>
        <p:spPr>
          <a:xfrm>
            <a:off x="493482" y="198174"/>
            <a:ext cx="11819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Geographical distribution of filamentous bacteria –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species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121839C-22AC-4FEC-7B58-4BC2B22DED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7020" y="206129"/>
            <a:ext cx="1409117" cy="5019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B85EA86-C80A-6C3C-9148-8DB7D71A74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5732" y="576084"/>
            <a:ext cx="3055900" cy="5878800"/>
          </a:xfrm>
          <a:prstGeom prst="rect">
            <a:avLst/>
          </a:prstGeom>
        </p:spPr>
      </p:pic>
      <p:pic>
        <p:nvPicPr>
          <p:cNvPr id="10" name="Billede 9" descr="Et billede, der indeholder tekst, skærmbillede, nummer/tal, Font/skrifttype&#10;&#10;Automatisk genereret beskrivelse">
            <a:extLst>
              <a:ext uri="{FF2B5EF4-FFF2-40B4-BE49-F238E27FC236}">
                <a16:creationId xmlns:a16="http://schemas.microsoft.com/office/drawing/2014/main" id="{9B865154-18BB-247D-77AD-8F32A7050C5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263207" y="891040"/>
            <a:ext cx="9219398" cy="5644437"/>
          </a:xfrm>
          <a:prstGeom prst="rect">
            <a:avLst/>
          </a:prstGeom>
        </p:spPr>
      </p:pic>
      <p:sp>
        <p:nvSpPr>
          <p:cNvPr id="11" name="Tekstfelt 10">
            <a:extLst>
              <a:ext uri="{FF2B5EF4-FFF2-40B4-BE49-F238E27FC236}">
                <a16:creationId xmlns:a16="http://schemas.microsoft.com/office/drawing/2014/main" id="{A2ADEDDB-B392-722C-9C2A-EAE2BC1B6D93}"/>
              </a:ext>
            </a:extLst>
          </p:cNvPr>
          <p:cNvSpPr txBox="1"/>
          <p:nvPr/>
        </p:nvSpPr>
        <p:spPr>
          <a:xfrm>
            <a:off x="694063" y="6393084"/>
            <a:ext cx="7943161" cy="14239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kstfelt 3">
            <a:extLst>
              <a:ext uri="{FF2B5EF4-FFF2-40B4-BE49-F238E27FC236}">
                <a16:creationId xmlns:a16="http://schemas.microsoft.com/office/drawing/2014/main" id="{F032E8E1-61B6-40FA-0C7E-929D244799C4}"/>
              </a:ext>
            </a:extLst>
          </p:cNvPr>
          <p:cNvSpPr txBox="1"/>
          <p:nvPr/>
        </p:nvSpPr>
        <p:spPr>
          <a:xfrm>
            <a:off x="9162985" y="2679716"/>
            <a:ext cx="26510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Leptothrix</a:t>
            </a:r>
            <a:r>
              <a:rPr lang="en-US" i="1" dirty="0"/>
              <a:t>: </a:t>
            </a:r>
            <a:r>
              <a:rPr lang="en-US" dirty="0"/>
              <a:t>Not all are filamentous: little/no effect on settling.</a:t>
            </a:r>
          </a:p>
          <a:p>
            <a:endParaRPr lang="en-US" i="1" dirty="0"/>
          </a:p>
          <a:p>
            <a:r>
              <a:rPr lang="en-US" i="1" dirty="0"/>
              <a:t>Ca. </a:t>
            </a:r>
            <a:r>
              <a:rPr lang="en-US" dirty="0" err="1"/>
              <a:t>Villigraciliis</a:t>
            </a:r>
            <a:r>
              <a:rPr lang="en-US" dirty="0"/>
              <a:t>: example of a filament present inside the flocs – little/no effect on settling.</a:t>
            </a:r>
          </a:p>
        </p:txBody>
      </p:sp>
      <p:pic>
        <p:nvPicPr>
          <p:cNvPr id="9" name="Picture 3" descr="Macintosh HD:1. Dokumenter Per:DNASense Aps:Opgaver:Harboøre, feb2015:fotos:Image 24.jpg">
            <a:extLst>
              <a:ext uri="{FF2B5EF4-FFF2-40B4-BE49-F238E27FC236}">
                <a16:creationId xmlns:a16="http://schemas.microsoft.com/office/drawing/2014/main" id="{BF42E33E-B923-1D42-17A2-D61964762E0D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75354" y="1079652"/>
            <a:ext cx="1887046" cy="116683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kstfelt 11">
            <a:extLst>
              <a:ext uri="{FF2B5EF4-FFF2-40B4-BE49-F238E27FC236}">
                <a16:creationId xmlns:a16="http://schemas.microsoft.com/office/drawing/2014/main" id="{5BE0C261-64D9-6D3C-9BA0-E71EB0DF9DC8}"/>
              </a:ext>
            </a:extLst>
          </p:cNvPr>
          <p:cNvSpPr txBox="1"/>
          <p:nvPr/>
        </p:nvSpPr>
        <p:spPr>
          <a:xfrm>
            <a:off x="9565561" y="1032105"/>
            <a:ext cx="1506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Ca. </a:t>
            </a:r>
            <a:r>
              <a:rPr lang="en-US" dirty="0"/>
              <a:t>Microthrix</a:t>
            </a:r>
          </a:p>
        </p:txBody>
      </p:sp>
      <p:pic>
        <p:nvPicPr>
          <p:cNvPr id="15" name="Lyd 14">
            <a:extLst>
              <a:ext uri="{FF2B5EF4-FFF2-40B4-BE49-F238E27FC236}">
                <a16:creationId xmlns:a16="http://schemas.microsoft.com/office/drawing/2014/main" id="{8900E8A0-3A78-FC54-5C88-58E7B8230E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32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370"/>
    </mc:Choice>
    <mc:Fallback xmlns="">
      <p:transition spd="slow" advTm="833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260" y="1132821"/>
            <a:ext cx="9349740" cy="1869948"/>
          </a:xfrm>
          <a:prstGeom prst="rect">
            <a:avLst/>
          </a:prstGeom>
        </p:spPr>
      </p:pic>
      <p:pic>
        <p:nvPicPr>
          <p:cNvPr id="30724" name="Picture 3">
            <a:extLst>
              <a:ext uri="{FF2B5EF4-FFF2-40B4-BE49-F238E27FC236}">
                <a16:creationId xmlns:a16="http://schemas.microsoft.com/office/drawing/2014/main" id="{5B728F7D-B407-5747-9A2F-6A532F45432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41" b="7195"/>
          <a:stretch/>
        </p:blipFill>
        <p:spPr bwMode="auto">
          <a:xfrm>
            <a:off x="5962650" y="3706438"/>
            <a:ext cx="2737446" cy="267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4">
            <a:extLst>
              <a:ext uri="{FF2B5EF4-FFF2-40B4-BE49-F238E27FC236}">
                <a16:creationId xmlns:a16="http://schemas.microsoft.com/office/drawing/2014/main" id="{5B473FF0-D9C3-E444-9727-CA3E4160FC2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47" b="7552"/>
          <a:stretch/>
        </p:blipFill>
        <p:spPr bwMode="auto">
          <a:xfrm>
            <a:off x="8924925" y="3644525"/>
            <a:ext cx="271998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9B09C811-B69F-E543-8B54-023643D3D389}"/>
              </a:ext>
            </a:extLst>
          </p:cNvPr>
          <p:cNvSpPr/>
          <p:nvPr/>
        </p:nvSpPr>
        <p:spPr>
          <a:xfrm>
            <a:off x="2766060" y="1410500"/>
            <a:ext cx="1591484" cy="33972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703AA2B-EE1E-504F-AAB8-026C2C2271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98" y="1651828"/>
            <a:ext cx="1484313" cy="338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altLang="da-DK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New species!</a:t>
            </a:r>
          </a:p>
        </p:txBody>
      </p:sp>
      <p:sp>
        <p:nvSpPr>
          <p:cNvPr id="30740" name="TextBox 36">
            <a:extLst>
              <a:ext uri="{FF2B5EF4-FFF2-40B4-BE49-F238E27FC236}">
                <a16:creationId xmlns:a16="http://schemas.microsoft.com/office/drawing/2014/main" id="{E352B7ED-A4E4-7848-A24C-BB6FA5044B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90704" y="3779463"/>
            <a:ext cx="13700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altLang="da-DK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Process type</a:t>
            </a:r>
          </a:p>
        </p:txBody>
      </p:sp>
      <p:sp>
        <p:nvSpPr>
          <p:cNvPr id="30741" name="TextBox 37">
            <a:extLst>
              <a:ext uri="{FF2B5EF4-FFF2-40B4-BE49-F238E27FC236}">
                <a16:creationId xmlns:a16="http://schemas.microsoft.com/office/drawing/2014/main" id="{CED7A6DD-87D1-C74C-B940-4F1E452056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7641" y="3779463"/>
            <a:ext cx="13382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altLang="da-DK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Temperature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E64C10B-6E02-324C-BB51-08C7B01CC6E8}"/>
              </a:ext>
            </a:extLst>
          </p:cNvPr>
          <p:cNvGrpSpPr/>
          <p:nvPr/>
        </p:nvGrpSpPr>
        <p:grpSpPr>
          <a:xfrm>
            <a:off x="375260" y="3076036"/>
            <a:ext cx="4314277" cy="3457524"/>
            <a:chOff x="375260" y="3076036"/>
            <a:chExt cx="4314277" cy="3457524"/>
          </a:xfrm>
        </p:grpSpPr>
        <p:pic>
          <p:nvPicPr>
            <p:cNvPr id="30735" name="Picture 29">
              <a:extLst>
                <a:ext uri="{FF2B5EF4-FFF2-40B4-BE49-F238E27FC236}">
                  <a16:creationId xmlns:a16="http://schemas.microsoft.com/office/drawing/2014/main" id="{639E73D7-D566-8946-ADAB-829294A81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824" y="3076036"/>
              <a:ext cx="2916242" cy="2894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8AC12F9-510B-6044-B84D-9FE15DBF3C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5260" y="5948785"/>
              <a:ext cx="431427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altLang="da-DK" sz="1600" b="0" i="1" u="none" strike="noStrike" kern="1200" cap="none" spc="0" normalizeH="0" baseline="0" noProof="0" dirty="0">
                  <a:ln>
                    <a:noFill/>
                  </a:ln>
                  <a:solidFill>
                    <a:srgbClr val="F7095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Ca. </a:t>
              </a:r>
              <a:r>
                <a:rPr kumimoji="0" lang="da-DK" altLang="da-DK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7095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Microthrix parvicella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altLang="da-DK" sz="1600" b="0" i="1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Ca. </a:t>
              </a:r>
              <a:r>
                <a:rPr kumimoji="0" lang="da-DK" altLang="da-DK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Microthrix subdominans</a:t>
              </a:r>
              <a:r>
                <a:rPr kumimoji="0" lang="da-DK" altLang="da-DK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  <a:r>
                <a:rPr kumimoji="0" lang="da-DK" altLang="da-DK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(new species)</a:t>
              </a:r>
              <a:endParaRPr kumimoji="0" lang="da-DK" altLang="da-DK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A39DBB7-2DBB-9C4F-AC9C-D68A14D13E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9967" y="3122406"/>
              <a:ext cx="193995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altLang="da-DK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New FISH </a:t>
              </a:r>
              <a:r>
                <a:rPr kumimoji="0" lang="da-DK" altLang="da-DK" sz="1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probes</a:t>
              </a:r>
              <a:endParaRPr kumimoji="0" lang="da-DK" altLang="da-DK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0D3587EF-2297-C842-8987-0CF0CD9E89D8}"/>
              </a:ext>
            </a:extLst>
          </p:cNvPr>
          <p:cNvSpPr txBox="1"/>
          <p:nvPr/>
        </p:nvSpPr>
        <p:spPr>
          <a:xfrm>
            <a:off x="493482" y="71016"/>
            <a:ext cx="11819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Low global diversity of filamentous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Ca.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Microthrix</a:t>
            </a:r>
          </a:p>
        </p:txBody>
      </p:sp>
      <p:pic>
        <p:nvPicPr>
          <p:cNvPr id="14" name="Picture 1" descr="C:\Users\Caroline Kragelund\Desktop\Documents\Billeder\Forsvar\microt.jpg">
            <a:extLst>
              <a:ext uri="{FF2B5EF4-FFF2-40B4-BE49-F238E27FC236}">
                <a16:creationId xmlns:a16="http://schemas.microsoft.com/office/drawing/2014/main" id="{54CBDE9E-7542-724E-9563-7F43BCA4F4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482" y="906438"/>
            <a:ext cx="1739889" cy="1806851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10" y="6559748"/>
            <a:ext cx="35877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Nierychlo </a:t>
            </a:r>
            <a:r>
              <a:rPr kumimoji="0" lang="da-DK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 al</a:t>
            </a:r>
            <a:r>
              <a:rPr kumimoji="0" lang="da-DK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., 2021 </a:t>
            </a:r>
            <a:r>
              <a:rPr kumimoji="0" lang="da-DK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Frontiers in Microbiology</a:t>
            </a:r>
          </a:p>
        </p:txBody>
      </p:sp>
      <p:pic>
        <p:nvPicPr>
          <p:cNvPr id="11" name="Lyd 10">
            <a:extLst>
              <a:ext uri="{FF2B5EF4-FFF2-40B4-BE49-F238E27FC236}">
                <a16:creationId xmlns:a16="http://schemas.microsoft.com/office/drawing/2014/main" id="{639F61E2-4478-A4E3-305E-C02365C5D0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082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410"/>
    </mc:Choice>
    <mc:Fallback xmlns="">
      <p:transition spd="slow" advTm="584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D34C97D-089B-C349-B18B-F69111E1112C}"/>
              </a:ext>
            </a:extLst>
          </p:cNvPr>
          <p:cNvSpPr txBox="1"/>
          <p:nvPr/>
        </p:nvSpPr>
        <p:spPr>
          <a:xfrm>
            <a:off x="372534" y="243451"/>
            <a:ext cx="11819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Ca.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Microthrix: Plant-specific occurrence and species-specific seasonal variations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DD31D7E-E430-6546-8AA4-326F5BBBBD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63044" y="918151"/>
            <a:ext cx="4586630" cy="549228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000" dirty="0"/>
              <a:t>Causes </a:t>
            </a:r>
            <a:r>
              <a:rPr lang="en-GB" sz="2000" b="1" dirty="0"/>
              <a:t>severe bulking </a:t>
            </a:r>
            <a:r>
              <a:rPr lang="en-GB" sz="2000" dirty="0"/>
              <a:t>problems in many plants – but not all. Reason unknown.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000" dirty="0"/>
              <a:t>Consumes </a:t>
            </a:r>
            <a:r>
              <a:rPr lang="en-GB" sz="2000" b="1" dirty="0"/>
              <a:t>only lipids </a:t>
            </a:r>
            <a:r>
              <a:rPr lang="en-GB" sz="2000" dirty="0"/>
              <a:t>(not acetate or glucose)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000" dirty="0"/>
              <a:t>Two species show differences in seasonal dynamics: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000" i="1" dirty="0"/>
              <a:t>Ca. </a:t>
            </a:r>
            <a:r>
              <a:rPr lang="en-GB" sz="2000" dirty="0"/>
              <a:t>M. parvicella: </a:t>
            </a:r>
            <a:r>
              <a:rPr lang="en-GB" sz="2000" b="1" dirty="0"/>
              <a:t>strong seasonal dynamic </a:t>
            </a:r>
            <a:r>
              <a:rPr lang="en-GB" sz="2000" dirty="0"/>
              <a:t>(peak spring and fall).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000" i="1" dirty="0"/>
              <a:t>Ca. </a:t>
            </a:r>
            <a:r>
              <a:rPr lang="en-GB" sz="2000" dirty="0"/>
              <a:t>M. subdominans: </a:t>
            </a:r>
            <a:r>
              <a:rPr lang="en-GB" sz="2000" b="1" dirty="0"/>
              <a:t>no clear seasonal dynamic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000" dirty="0"/>
              <a:t>Can sometimes be </a:t>
            </a:r>
            <a:r>
              <a:rPr lang="en-GB" sz="2000" b="1" dirty="0"/>
              <a:t>controlled </a:t>
            </a:r>
            <a:r>
              <a:rPr lang="en-GB" sz="2000" dirty="0"/>
              <a:t>by chemicals (poly-Al compounds) – probably only </a:t>
            </a:r>
            <a:r>
              <a:rPr lang="en-GB" sz="2000" i="1" dirty="0"/>
              <a:t>Ca. </a:t>
            </a:r>
            <a:r>
              <a:rPr lang="en-GB" sz="2000" dirty="0"/>
              <a:t>M. subdominans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000" b="1" dirty="0"/>
              <a:t>Species resolution important!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None/>
            </a:pPr>
            <a:endParaRPr lang="en-GB" sz="20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None/>
            </a:pPr>
            <a:endParaRPr lang="en-GB" sz="20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None/>
            </a:pPr>
            <a:endParaRPr lang="en-GB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2D1139-FE05-4F46-B87C-899C269F8B8A}"/>
              </a:ext>
            </a:extLst>
          </p:cNvPr>
          <p:cNvSpPr txBox="1"/>
          <p:nvPr/>
        </p:nvSpPr>
        <p:spPr>
          <a:xfrm>
            <a:off x="372534" y="1559242"/>
            <a:ext cx="1847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992744-CB92-A148-89B6-0AA92E177A25}"/>
              </a:ext>
            </a:extLst>
          </p:cNvPr>
          <p:cNvSpPr txBox="1"/>
          <p:nvPr/>
        </p:nvSpPr>
        <p:spPr>
          <a:xfrm>
            <a:off x="1214869" y="1590020"/>
            <a:ext cx="50177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Relative abundance in Danish WWTPs: 2006-2018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0FEF4DD-DBF3-E647-AA59-8338F8DD68FE}"/>
              </a:ext>
            </a:extLst>
          </p:cNvPr>
          <p:cNvGrpSpPr/>
          <p:nvPr/>
        </p:nvGrpSpPr>
        <p:grpSpPr>
          <a:xfrm>
            <a:off x="-285070" y="1722580"/>
            <a:ext cx="7513184" cy="3647014"/>
            <a:chOff x="-328613" y="1665215"/>
            <a:chExt cx="7892640" cy="3602088"/>
          </a:xfrm>
        </p:grpSpPr>
        <p:pic>
          <p:nvPicPr>
            <p:cNvPr id="6" name="image4.png">
              <a:extLst>
                <a:ext uri="{FF2B5EF4-FFF2-40B4-BE49-F238E27FC236}">
                  <a16:creationId xmlns:a16="http://schemas.microsoft.com/office/drawing/2014/main" id="{0CD97B0F-6298-7641-8341-E5714E881BCF}"/>
                </a:ext>
              </a:extLst>
            </p:cNvPr>
            <p:cNvPicPr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448"/>
            <a:stretch/>
          </p:blipFill>
          <p:spPr>
            <a:xfrm>
              <a:off x="120369" y="1942214"/>
              <a:ext cx="7443658" cy="3325089"/>
            </a:xfrm>
            <a:prstGeom prst="rect">
              <a:avLst/>
            </a:prstGeom>
            <a:ln/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30299D3-A97F-3E4D-B16A-9B3B17CD1A32}"/>
                </a:ext>
              </a:extLst>
            </p:cNvPr>
            <p:cNvSpPr txBox="1"/>
            <p:nvPr/>
          </p:nvSpPr>
          <p:spPr>
            <a:xfrm>
              <a:off x="-328613" y="1665215"/>
              <a:ext cx="793512" cy="6064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Tekstfelt 3">
            <a:extLst>
              <a:ext uri="{FF2B5EF4-FFF2-40B4-BE49-F238E27FC236}">
                <a16:creationId xmlns:a16="http://schemas.microsoft.com/office/drawing/2014/main" id="{628E3DBC-D386-9F51-F647-1DC5D441C02B}"/>
              </a:ext>
            </a:extLst>
          </p:cNvPr>
          <p:cNvSpPr txBox="1"/>
          <p:nvPr/>
        </p:nvSpPr>
        <p:spPr>
          <a:xfrm>
            <a:off x="689811" y="6144126"/>
            <a:ext cx="3850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Nierychlo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et al., 2020,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Front. </a:t>
            </a: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Microbiol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sp>
        <p:nvSpPr>
          <p:cNvPr id="5" name="Tekstfelt 4">
            <a:extLst>
              <a:ext uri="{FF2B5EF4-FFF2-40B4-BE49-F238E27FC236}">
                <a16:creationId xmlns:a16="http://schemas.microsoft.com/office/drawing/2014/main" id="{EDD9CD02-28F3-D122-25F2-4B35AB07241F}"/>
              </a:ext>
            </a:extLst>
          </p:cNvPr>
          <p:cNvSpPr txBox="1"/>
          <p:nvPr/>
        </p:nvSpPr>
        <p:spPr>
          <a:xfrm>
            <a:off x="5764918" y="6072303"/>
            <a:ext cx="1071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Marta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Nierychlo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10" descr="Profile photo for marta.nierychlo">
            <a:extLst>
              <a:ext uri="{FF2B5EF4-FFF2-40B4-BE49-F238E27FC236}">
                <a16:creationId xmlns:a16="http://schemas.microsoft.com/office/drawing/2014/main" id="{C5FB545F-4899-4755-6A72-7399F28418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9518" y="5943136"/>
            <a:ext cx="720000" cy="720000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Lyd 15">
            <a:extLst>
              <a:ext uri="{FF2B5EF4-FFF2-40B4-BE49-F238E27FC236}">
                <a16:creationId xmlns:a16="http://schemas.microsoft.com/office/drawing/2014/main" id="{C7D93E1A-3FB7-0181-2C70-69CB704E05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71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002"/>
    </mc:Choice>
    <mc:Fallback xmlns="">
      <p:transition spd="slow" advTm="1170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81EEB39E-7645-A244-9E5D-E74E080FDBE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6048" y="1885949"/>
            <a:ext cx="5531055" cy="414829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ADA8F23-BC67-FD4A-8F8B-6AED05FDAE6B}"/>
              </a:ext>
            </a:extLst>
          </p:cNvPr>
          <p:cNvSpPr txBox="1"/>
          <p:nvPr/>
        </p:nvSpPr>
        <p:spPr>
          <a:xfrm>
            <a:off x="7427930" y="1270507"/>
            <a:ext cx="49298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2060"/>
                </a:solidFill>
                <a:latin typeface="Calibri" panose="020F0502020204030204"/>
              </a:rPr>
              <a:t>Severe f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oam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problems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6629AD-92AA-814E-B6D3-981E86E2CB7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885" y="1274839"/>
            <a:ext cx="6051432" cy="375412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19643E-F9DE-A145-B364-70DA4566350D}"/>
              </a:ext>
            </a:extLst>
          </p:cNvPr>
          <p:cNvSpPr txBox="1"/>
          <p:nvPr/>
        </p:nvSpPr>
        <p:spPr>
          <a:xfrm>
            <a:off x="1196834" y="637319"/>
            <a:ext cx="3428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Normal aeration tanks</a:t>
            </a: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263A7756-FA82-0DE3-CE7F-D57554FE61A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9330" flipH="1">
            <a:off x="6326995" y="4693719"/>
            <a:ext cx="1514216" cy="1534714"/>
          </a:xfrm>
          <a:prstGeom prst="rect">
            <a:avLst/>
          </a:prstGeom>
        </p:spPr>
      </p:pic>
      <p:pic>
        <p:nvPicPr>
          <p:cNvPr id="6" name="Lyd 5">
            <a:extLst>
              <a:ext uri="{FF2B5EF4-FFF2-40B4-BE49-F238E27FC236}">
                <a16:creationId xmlns:a16="http://schemas.microsoft.com/office/drawing/2014/main" id="{E9C1DF57-C7ED-971D-3388-FA2152002BE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273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354"/>
    </mc:Choice>
    <mc:Fallback xmlns="">
      <p:transition spd="slow" advTm="493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679745" y="255326"/>
            <a:ext cx="11819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Trichococcus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 – most abundant in Europe</a:t>
            </a:r>
          </a:p>
        </p:txBody>
      </p:sp>
      <p:sp>
        <p:nvSpPr>
          <p:cNvPr id="8" name="Flowchart: Process 7"/>
          <p:cNvSpPr/>
          <p:nvPr/>
        </p:nvSpPr>
        <p:spPr>
          <a:xfrm>
            <a:off x="376416" y="6268225"/>
            <a:ext cx="7366226" cy="62793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Trichococcus</a:t>
            </a:r>
            <a:r>
              <a:rPr kumimoji="0" lang="en-GB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89037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magenta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(FISH probe NLIMI91)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other bacteria –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F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blue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(FISH probe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EUBmix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DE3ABB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B4A7C-D1B8-BD43-B5F7-CBB519175EA1}"/>
              </a:ext>
            </a:extLst>
          </p:cNvPr>
          <p:cNvSpPr txBox="1"/>
          <p:nvPr/>
        </p:nvSpPr>
        <p:spPr>
          <a:xfrm>
            <a:off x="5957598" y="4265507"/>
            <a:ext cx="6320961" cy="18312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Trichococcus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form often filaments, but not always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average length is &lt; 10 µm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They are found in high abundance in the incoming wastewater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Seem not to grow in activated sludge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a-DK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A</a:t>
            </a:r>
            <a:r>
              <a:rPr kumimoji="0" lang="da-DK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bundancce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overestimated by amplicon sequencing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601B751-6311-3C4D-93BB-23657188C1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7020" y="206129"/>
            <a:ext cx="1409117" cy="5019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5371"/>
            <a:ext cx="12192000" cy="208879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2239" y="3355543"/>
            <a:ext cx="5697353" cy="2835589"/>
          </a:xfrm>
          <a:prstGeom prst="rect">
            <a:avLst/>
          </a:prstGeom>
        </p:spPr>
      </p:pic>
      <p:pic>
        <p:nvPicPr>
          <p:cNvPr id="12" name="Lyd 11">
            <a:extLst>
              <a:ext uri="{FF2B5EF4-FFF2-40B4-BE49-F238E27FC236}">
                <a16:creationId xmlns:a16="http://schemas.microsoft.com/office/drawing/2014/main" id="{12BF4E00-1741-8EAE-3AFF-EA5547868D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158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320"/>
    </mc:Choice>
    <mc:Fallback xmlns="">
      <p:transition spd="slow" advTm="443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68" y="824000"/>
            <a:ext cx="10477432" cy="2993008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269879" y="3780227"/>
            <a:ext cx="2808000" cy="2772000"/>
            <a:chOff x="8721335" y="3645289"/>
            <a:chExt cx="2772000" cy="27720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1335" y="3645289"/>
              <a:ext cx="2772000" cy="2772000"/>
            </a:xfrm>
            <a:prstGeom prst="rect">
              <a:avLst/>
            </a:prstGeom>
          </p:spPr>
        </p:pic>
        <p:sp>
          <p:nvSpPr>
            <p:cNvPr id="30740" name="TextBox 36">
              <a:extLst>
                <a:ext uri="{FF2B5EF4-FFF2-40B4-BE49-F238E27FC236}">
                  <a16:creationId xmlns:a16="http://schemas.microsoft.com/office/drawing/2014/main" id="{E352B7ED-A4E4-7848-A24C-BB6FA5044B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90704" y="3779463"/>
              <a:ext cx="1370012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altLang="da-DK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Process type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484685" y="3779463"/>
            <a:ext cx="2736000" cy="2736000"/>
            <a:chOff x="6059966" y="3644525"/>
            <a:chExt cx="2736000" cy="2736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9966" y="3644525"/>
              <a:ext cx="2736000" cy="2736000"/>
            </a:xfrm>
            <a:prstGeom prst="rect">
              <a:avLst/>
            </a:prstGeom>
          </p:spPr>
        </p:pic>
        <p:sp>
          <p:nvSpPr>
            <p:cNvPr id="30741" name="TextBox 37">
              <a:extLst>
                <a:ext uri="{FF2B5EF4-FFF2-40B4-BE49-F238E27FC236}">
                  <a16:creationId xmlns:a16="http://schemas.microsoft.com/office/drawing/2014/main" id="{CED7A6DD-87D1-C74C-B940-4F1E452056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01466" y="3779463"/>
              <a:ext cx="1338263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altLang="da-DK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Temperature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0D3587EF-2297-C842-8987-0CF0CD9E89D8}"/>
              </a:ext>
            </a:extLst>
          </p:cNvPr>
          <p:cNvSpPr txBox="1"/>
          <p:nvPr/>
        </p:nvSpPr>
        <p:spPr>
          <a:xfrm>
            <a:off x="538286" y="210424"/>
            <a:ext cx="11819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Sphaerotilus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 in regions with higher temperature and C-removal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9038610" y="3743254"/>
            <a:ext cx="2843584" cy="2808418"/>
            <a:chOff x="8253494" y="141333"/>
            <a:chExt cx="2736000" cy="2736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3494" y="141333"/>
              <a:ext cx="2736000" cy="2736000"/>
            </a:xfrm>
            <a:prstGeom prst="rect">
              <a:avLst/>
            </a:prstGeom>
          </p:spPr>
        </p:pic>
        <p:sp>
          <p:nvSpPr>
            <p:cNvPr id="19" name="TextBox 36">
              <a:extLst>
                <a:ext uri="{FF2B5EF4-FFF2-40B4-BE49-F238E27FC236}">
                  <a16:creationId xmlns:a16="http://schemas.microsoft.com/office/drawing/2014/main" id="{E352B7ED-A4E4-7848-A24C-BB6FA5044B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46733" y="291182"/>
              <a:ext cx="146065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altLang="da-DK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Industrial load</a:t>
              </a: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27" t="13750" b="9584"/>
          <a:stretch/>
        </p:blipFill>
        <p:spPr>
          <a:xfrm>
            <a:off x="571499" y="2466317"/>
            <a:ext cx="2514601" cy="399363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912863" y="645488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dirty="0" err="1">
                <a:solidFill>
                  <a:prstClr val="black"/>
                </a:solidFill>
                <a:latin typeface="Calibri" panose="020F0502020204030204"/>
              </a:rPr>
              <a:t>Unpublished</a:t>
            </a:r>
            <a:endParaRPr kumimoji="0" lang="da-DK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27" descr="A picture containing dark&#10;&#10;Description automatically generated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8" r="24099"/>
          <a:stretch/>
        </p:blipFill>
        <p:spPr>
          <a:xfrm>
            <a:off x="571498" y="2458963"/>
            <a:ext cx="2524147" cy="3995921"/>
          </a:xfrm>
          <a:prstGeom prst="rect">
            <a:avLst/>
          </a:prstGeom>
        </p:spPr>
      </p:pic>
      <p:sp>
        <p:nvSpPr>
          <p:cNvPr id="3" name="Tekstfelt 2">
            <a:extLst>
              <a:ext uri="{FF2B5EF4-FFF2-40B4-BE49-F238E27FC236}">
                <a16:creationId xmlns:a16="http://schemas.microsoft.com/office/drawing/2014/main" id="{E7A04807-D088-74A6-45B0-F99BAB53CB24}"/>
              </a:ext>
            </a:extLst>
          </p:cNvPr>
          <p:cNvSpPr txBox="1"/>
          <p:nvPr/>
        </p:nvSpPr>
        <p:spPr>
          <a:xfrm>
            <a:off x="1197076" y="2466317"/>
            <a:ext cx="13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>
                <a:solidFill>
                  <a:schemeClr val="bg1"/>
                </a:solidFill>
              </a:rPr>
              <a:t>Sphaerotilus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14" name="Lyd 13">
            <a:extLst>
              <a:ext uri="{FF2B5EF4-FFF2-40B4-BE49-F238E27FC236}">
                <a16:creationId xmlns:a16="http://schemas.microsoft.com/office/drawing/2014/main" id="{FCD9E733-8998-7D26-901A-4518896C1B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29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736"/>
    </mc:Choice>
    <mc:Fallback xmlns="">
      <p:transition spd="slow" advTm="687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74" y="1416632"/>
            <a:ext cx="11316286" cy="48510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6907" y="310555"/>
            <a:ext cx="11819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Chloroflexi worldwide</a:t>
            </a:r>
          </a:p>
        </p:txBody>
      </p:sp>
      <p:sp>
        <p:nvSpPr>
          <p:cNvPr id="6" name="Rectangle 5"/>
          <p:cNvSpPr/>
          <p:nvPr/>
        </p:nvSpPr>
        <p:spPr>
          <a:xfrm>
            <a:off x="205727" y="2354580"/>
            <a:ext cx="11448000" cy="288000"/>
          </a:xfrm>
          <a:prstGeom prst="rect">
            <a:avLst/>
          </a:prstGeom>
          <a:noFill/>
          <a:ln w="3175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E72C52-F411-3548-8511-1A986BF1512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7020" y="206129"/>
            <a:ext cx="1409117" cy="501960"/>
          </a:xfrm>
          <a:prstGeom prst="rect">
            <a:avLst/>
          </a:prstGeom>
        </p:spPr>
      </p:pic>
      <p:pic>
        <p:nvPicPr>
          <p:cNvPr id="10" name="Lyd 9">
            <a:extLst>
              <a:ext uri="{FF2B5EF4-FFF2-40B4-BE49-F238E27FC236}">
                <a16:creationId xmlns:a16="http://schemas.microsoft.com/office/drawing/2014/main" id="{115E5CDE-ADBA-FD4E-63DA-0D2D2A94BB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33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456"/>
    </mc:Choice>
    <mc:Fallback xmlns="">
      <p:transition spd="slow" advTm="314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986" y="1137542"/>
            <a:ext cx="9616972" cy="549441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930713E-D9AA-7F4D-B5EA-226112B77A47}"/>
              </a:ext>
            </a:extLst>
          </p:cNvPr>
          <p:cNvSpPr txBox="1"/>
          <p:nvPr/>
        </p:nvSpPr>
        <p:spPr>
          <a:xfrm>
            <a:off x="679745" y="214354"/>
            <a:ext cx="11819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Chloroflexi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 - diverse and common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208A68-F84C-6F43-977D-07F0E17EC80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7020" y="196212"/>
            <a:ext cx="1409117" cy="501960"/>
          </a:xfrm>
          <a:prstGeom prst="rect">
            <a:avLst/>
          </a:prstGeom>
        </p:spPr>
      </p:pic>
      <p:pic>
        <p:nvPicPr>
          <p:cNvPr id="9" name="Graphic 21" descr="Microscope with solid fill">
            <a:extLst>
              <a:ext uri="{FF2B5EF4-FFF2-40B4-BE49-F238E27FC236}">
                <a16:creationId xmlns:a16="http://schemas.microsoft.com/office/drawing/2014/main" id="{1C27C9D4-CB82-8B9A-FB63-3C5D40BDBD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3733" y="1166875"/>
            <a:ext cx="252000" cy="252000"/>
          </a:xfrm>
          <a:prstGeom prst="rect">
            <a:avLst/>
          </a:prstGeom>
        </p:spPr>
      </p:pic>
      <p:pic>
        <p:nvPicPr>
          <p:cNvPr id="18" name="Graphic 21" descr="Microscope with solid fill">
            <a:extLst>
              <a:ext uri="{FF2B5EF4-FFF2-40B4-BE49-F238E27FC236}">
                <a16:creationId xmlns:a16="http://schemas.microsoft.com/office/drawing/2014/main" id="{1C27C9D4-CB82-8B9A-FB63-3C5D40BDBD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66216" y="2206075"/>
            <a:ext cx="252000" cy="252000"/>
          </a:xfrm>
          <a:prstGeom prst="rect">
            <a:avLst/>
          </a:prstGeom>
        </p:spPr>
      </p:pic>
      <p:pic>
        <p:nvPicPr>
          <p:cNvPr id="19" name="Graphic 21" descr="Microscope with solid fill">
            <a:extLst>
              <a:ext uri="{FF2B5EF4-FFF2-40B4-BE49-F238E27FC236}">
                <a16:creationId xmlns:a16="http://schemas.microsoft.com/office/drawing/2014/main" id="{1C27C9D4-CB82-8B9A-FB63-3C5D40BDBD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2319" y="1702075"/>
            <a:ext cx="252000" cy="252000"/>
          </a:xfrm>
          <a:prstGeom prst="rect">
            <a:avLst/>
          </a:prstGeom>
        </p:spPr>
      </p:pic>
      <p:pic>
        <p:nvPicPr>
          <p:cNvPr id="21" name="Graphic 21" descr="Microscope with solid fill">
            <a:extLst>
              <a:ext uri="{FF2B5EF4-FFF2-40B4-BE49-F238E27FC236}">
                <a16:creationId xmlns:a16="http://schemas.microsoft.com/office/drawing/2014/main" id="{1C27C9D4-CB82-8B9A-FB63-3C5D40BDBD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14216" y="2739117"/>
            <a:ext cx="252000" cy="252000"/>
          </a:xfrm>
          <a:prstGeom prst="rect">
            <a:avLst/>
          </a:prstGeom>
        </p:spPr>
      </p:pic>
      <p:pic>
        <p:nvPicPr>
          <p:cNvPr id="22" name="Graphic 21" descr="Microscope with solid fill">
            <a:extLst>
              <a:ext uri="{FF2B5EF4-FFF2-40B4-BE49-F238E27FC236}">
                <a16:creationId xmlns:a16="http://schemas.microsoft.com/office/drawing/2014/main" id="{1C27C9D4-CB82-8B9A-FB63-3C5D40BDBD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77659" y="1954075"/>
            <a:ext cx="252000" cy="252000"/>
          </a:xfrm>
          <a:prstGeom prst="rect">
            <a:avLst/>
          </a:prstGeom>
        </p:spPr>
      </p:pic>
      <p:pic>
        <p:nvPicPr>
          <p:cNvPr id="69" name="Graphic 21" descr="Microscope with solid fill">
            <a:extLst>
              <a:ext uri="{FF2B5EF4-FFF2-40B4-BE49-F238E27FC236}">
                <a16:creationId xmlns:a16="http://schemas.microsoft.com/office/drawing/2014/main" id="{1C27C9D4-CB82-8B9A-FB63-3C5D40BDBD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6164" y="5539249"/>
            <a:ext cx="252000" cy="252000"/>
          </a:xfrm>
          <a:prstGeom prst="rect">
            <a:avLst/>
          </a:prstGeom>
        </p:spPr>
      </p:pic>
      <p:sp>
        <p:nvSpPr>
          <p:cNvPr id="70" name="TextBox 44">
            <a:extLst>
              <a:ext uri="{FF2B5EF4-FFF2-40B4-BE49-F238E27FC236}">
                <a16:creationId xmlns:a16="http://schemas.microsoft.com/office/drawing/2014/main" id="{93C214BB-22F9-C44D-96C7-027F2A9A89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159" y="5545185"/>
            <a:ext cx="131959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altLang="da-DK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FISH probe available</a:t>
            </a: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675CB2CC-51D8-164D-915B-4ECFFF4EA9D3}"/>
              </a:ext>
            </a:extLst>
          </p:cNvPr>
          <p:cNvGrpSpPr/>
          <p:nvPr/>
        </p:nvGrpSpPr>
        <p:grpSpPr>
          <a:xfrm>
            <a:off x="10905781" y="1695973"/>
            <a:ext cx="1128835" cy="2589375"/>
            <a:chOff x="5786719" y="-664356"/>
            <a:chExt cx="1819265" cy="4173125"/>
          </a:xfrm>
        </p:grpSpPr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9F6EA0F9-C5AB-9D43-8CF5-D634EF26CC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8992" y="-664356"/>
              <a:ext cx="1638617" cy="1638619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7891C803-8CB0-874B-9BCB-0B2BD013AB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8992" y="1565544"/>
              <a:ext cx="1638617" cy="1638619"/>
            </a:xfrm>
            <a:prstGeom prst="rect">
              <a:avLst/>
            </a:prstGeom>
          </p:spPr>
        </p:pic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A8D07E63-CA03-CC4C-91BA-96CA650F364F}"/>
                </a:ext>
              </a:extLst>
            </p:cNvPr>
            <p:cNvSpPr txBox="1"/>
            <p:nvPr/>
          </p:nvSpPr>
          <p:spPr>
            <a:xfrm>
              <a:off x="5786719" y="906851"/>
              <a:ext cx="1819265" cy="372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Francesca </a:t>
              </a:r>
              <a:r>
                <a:rPr kumimoji="0" lang="en-GB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Petriglieri</a:t>
              </a:r>
              <a:endParaRPr kumimoji="0" lang="da-DK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2A96A3E2-AFFA-304B-8AF8-832E04A015CB}"/>
                </a:ext>
              </a:extLst>
            </p:cNvPr>
            <p:cNvSpPr txBox="1"/>
            <p:nvPr/>
          </p:nvSpPr>
          <p:spPr>
            <a:xfrm>
              <a:off x="5912829" y="3136752"/>
              <a:ext cx="1638424" cy="372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Zivile Kondrotaite</a:t>
              </a:r>
              <a:endParaRPr kumimoji="0" lang="da-DK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9" name="Graphic 21" descr="Microscope with solid fill">
            <a:extLst>
              <a:ext uri="{FF2B5EF4-FFF2-40B4-BE49-F238E27FC236}">
                <a16:creationId xmlns:a16="http://schemas.microsoft.com/office/drawing/2014/main" id="{1C27C9D4-CB82-8B9A-FB63-3C5D40BDBD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03659" y="4509925"/>
            <a:ext cx="252000" cy="252000"/>
          </a:xfrm>
          <a:prstGeom prst="rect">
            <a:avLst/>
          </a:prstGeom>
        </p:spPr>
      </p:pic>
      <p:pic>
        <p:nvPicPr>
          <p:cNvPr id="30" name="Graphic 21" descr="Microscope with solid fill">
            <a:extLst>
              <a:ext uri="{FF2B5EF4-FFF2-40B4-BE49-F238E27FC236}">
                <a16:creationId xmlns:a16="http://schemas.microsoft.com/office/drawing/2014/main" id="{1C27C9D4-CB82-8B9A-FB63-3C5D40BDBD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56309" y="3232000"/>
            <a:ext cx="252000" cy="252000"/>
          </a:xfrm>
          <a:prstGeom prst="rect">
            <a:avLst/>
          </a:prstGeom>
        </p:spPr>
      </p:pic>
      <p:pic>
        <p:nvPicPr>
          <p:cNvPr id="31" name="Graphic 21" descr="Microscope with solid fill">
            <a:extLst>
              <a:ext uri="{FF2B5EF4-FFF2-40B4-BE49-F238E27FC236}">
                <a16:creationId xmlns:a16="http://schemas.microsoft.com/office/drawing/2014/main" id="{1C27C9D4-CB82-8B9A-FB63-3C5D40BDBD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4356" y="2458075"/>
            <a:ext cx="252000" cy="252000"/>
          </a:xfrm>
          <a:prstGeom prst="rect">
            <a:avLst/>
          </a:prstGeom>
        </p:spPr>
      </p:pic>
      <p:pic>
        <p:nvPicPr>
          <p:cNvPr id="32" name="Graphic 21" descr="Microscope with solid fill">
            <a:extLst>
              <a:ext uri="{FF2B5EF4-FFF2-40B4-BE49-F238E27FC236}">
                <a16:creationId xmlns:a16="http://schemas.microsoft.com/office/drawing/2014/main" id="{1C27C9D4-CB82-8B9A-FB63-3C5D40BDBD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56309" y="2977032"/>
            <a:ext cx="252000" cy="252000"/>
          </a:xfrm>
          <a:prstGeom prst="rect">
            <a:avLst/>
          </a:prstGeom>
        </p:spPr>
      </p:pic>
      <p:pic>
        <p:nvPicPr>
          <p:cNvPr id="33" name="Graphic 21" descr="Microscope with solid fill">
            <a:extLst>
              <a:ext uri="{FF2B5EF4-FFF2-40B4-BE49-F238E27FC236}">
                <a16:creationId xmlns:a16="http://schemas.microsoft.com/office/drawing/2014/main" id="{1C27C9D4-CB82-8B9A-FB63-3C5D40BDBD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3733" y="4000733"/>
            <a:ext cx="252000" cy="252000"/>
          </a:xfrm>
          <a:prstGeom prst="rect">
            <a:avLst/>
          </a:prstGeom>
        </p:spPr>
      </p:pic>
      <p:pic>
        <p:nvPicPr>
          <p:cNvPr id="34" name="Graphic 21" descr="Microscope with solid fill">
            <a:extLst>
              <a:ext uri="{FF2B5EF4-FFF2-40B4-BE49-F238E27FC236}">
                <a16:creationId xmlns:a16="http://schemas.microsoft.com/office/drawing/2014/main" id="{1C27C9D4-CB82-8B9A-FB63-3C5D40BDBD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59252" y="3729359"/>
            <a:ext cx="252000" cy="252000"/>
          </a:xfrm>
          <a:prstGeom prst="rect">
            <a:avLst/>
          </a:prstGeom>
        </p:spPr>
      </p:pic>
      <p:pic>
        <p:nvPicPr>
          <p:cNvPr id="35" name="Graphic 21" descr="Microscope with solid fill">
            <a:extLst>
              <a:ext uri="{FF2B5EF4-FFF2-40B4-BE49-F238E27FC236}">
                <a16:creationId xmlns:a16="http://schemas.microsoft.com/office/drawing/2014/main" id="{1C27C9D4-CB82-8B9A-FB63-3C5D40BDBD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11252" y="4774658"/>
            <a:ext cx="252000" cy="252000"/>
          </a:xfrm>
          <a:prstGeom prst="rect">
            <a:avLst/>
          </a:prstGeom>
        </p:spPr>
      </p:pic>
      <p:pic>
        <p:nvPicPr>
          <p:cNvPr id="36" name="Graphic 21" descr="Microscope with solid fill">
            <a:extLst>
              <a:ext uri="{FF2B5EF4-FFF2-40B4-BE49-F238E27FC236}">
                <a16:creationId xmlns:a16="http://schemas.microsoft.com/office/drawing/2014/main" id="{1C27C9D4-CB82-8B9A-FB63-3C5D40BDBD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80356" y="1466808"/>
            <a:ext cx="252000" cy="252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4920" y="860543"/>
            <a:ext cx="44354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Top 15 abundant Chloroflexi genera: </a:t>
            </a:r>
          </a:p>
        </p:txBody>
      </p:sp>
      <p:sp>
        <p:nvSpPr>
          <p:cNvPr id="2" name="Rectangle 23">
            <a:extLst>
              <a:ext uri="{FF2B5EF4-FFF2-40B4-BE49-F238E27FC236}">
                <a16:creationId xmlns:a16="http://schemas.microsoft.com/office/drawing/2014/main" id="{D63A4E26-CAE4-5A0D-AA81-C6C76DE14136}"/>
              </a:ext>
            </a:extLst>
          </p:cNvPr>
          <p:cNvSpPr/>
          <p:nvPr/>
        </p:nvSpPr>
        <p:spPr>
          <a:xfrm>
            <a:off x="24260" y="6520853"/>
            <a:ext cx="3006208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Petriglieri </a:t>
            </a:r>
            <a:r>
              <a:rPr kumimoji="0" lang="da-DK" sz="17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 al</a:t>
            </a:r>
            <a:r>
              <a:rPr kumimoji="0" lang="da-DK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., 2023</a:t>
            </a:r>
            <a:r>
              <a:rPr kumimoji="0" lang="da-DK" sz="17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mSystems</a:t>
            </a:r>
            <a:endParaRPr kumimoji="0" lang="da-DK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Lyd 5">
            <a:extLst>
              <a:ext uri="{FF2B5EF4-FFF2-40B4-BE49-F238E27FC236}">
                <a16:creationId xmlns:a16="http://schemas.microsoft.com/office/drawing/2014/main" id="{D4A28B12-8F7C-6495-007B-995D166D3E6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107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597"/>
    </mc:Choice>
    <mc:Fallback xmlns="">
      <p:transition spd="slow" advTm="325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0930713E-D9AA-7F4D-B5EA-226112B77A47}"/>
              </a:ext>
            </a:extLst>
          </p:cNvPr>
          <p:cNvSpPr txBox="1"/>
          <p:nvPr/>
        </p:nvSpPr>
        <p:spPr>
          <a:xfrm>
            <a:off x="679745" y="214354"/>
            <a:ext cx="11819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Chloroflexi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 – many novel filaments discovered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208A68-F84C-6F43-977D-07F0E17EC8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7020" y="196212"/>
            <a:ext cx="1409117" cy="501960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0" y="801141"/>
            <a:ext cx="12310772" cy="5390858"/>
            <a:chOff x="0" y="801141"/>
            <a:chExt cx="12310772" cy="539085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4260" y="1388764"/>
              <a:ext cx="4831668" cy="44640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861115" y="1376062"/>
              <a:ext cx="4863760" cy="4464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10"/>
            <a:srcRect r="49797"/>
            <a:stretch/>
          </p:blipFill>
          <p:spPr>
            <a:xfrm>
              <a:off x="9701331" y="1388764"/>
              <a:ext cx="2448000" cy="2219157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10"/>
            <a:srcRect l="49898"/>
            <a:stretch/>
          </p:blipFill>
          <p:spPr>
            <a:xfrm>
              <a:off x="9714031" y="3606801"/>
              <a:ext cx="2448000" cy="2223652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0" y="1062751"/>
              <a:ext cx="1966885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7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</a:t>
              </a:r>
              <a:r>
                <a:rPr kumimoji="0" lang="da-DK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Epilinea (yellow)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2368208" y="1062751"/>
              <a:ext cx="2475806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7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</a:t>
              </a:r>
              <a:r>
                <a:rPr kumimoji="0" lang="da-DK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Brachythrix (magenta)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4260" y="5822667"/>
              <a:ext cx="2466509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7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</a:t>
              </a:r>
              <a:r>
                <a:rPr kumimoji="0" lang="da-DK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Trichofilum (magenta)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469881" y="5822667"/>
              <a:ext cx="2326086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7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</a:t>
              </a:r>
              <a:r>
                <a:rPr kumimoji="0" lang="da-DK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Flexifilum (magenta)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872385" y="801141"/>
              <a:ext cx="2216119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</a:t>
              </a:r>
              <a:r>
                <a:rPr kumimoji="0" lang="da-DK" sz="17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</a:t>
              </a:r>
              <a:r>
                <a:rPr kumimoji="0" lang="da-DK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Leptofilum and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7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</a:t>
              </a:r>
              <a:r>
                <a:rPr kumimoji="0" lang="da-DK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Leptovillus (yellow)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222348" y="1062751"/>
              <a:ext cx="2626425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7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</a:t>
              </a:r>
              <a:r>
                <a:rPr kumimoji="0" lang="da-DK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Amarobacter (magenta)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825504" y="5822667"/>
              <a:ext cx="2238626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7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</a:t>
              </a:r>
              <a:r>
                <a:rPr kumimoji="0" lang="da-DK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Amarofilum (white)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423668" y="5822667"/>
              <a:ext cx="2179764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7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</a:t>
              </a:r>
              <a:r>
                <a:rPr kumimoji="0" lang="da-DK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Pachofilum (white)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9662705" y="1047362"/>
              <a:ext cx="25760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</a:t>
              </a:r>
              <a:r>
                <a:rPr kumimoji="0" lang="da-DK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Tricholinea (magenta)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785081" y="5822667"/>
              <a:ext cx="252569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</a:t>
              </a:r>
              <a:r>
                <a:rPr kumimoji="0" lang="da-DK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Defluviifilum (yellow)</a:t>
              </a:r>
            </a:p>
          </p:txBody>
        </p:sp>
      </p:grpSp>
      <p:sp>
        <p:nvSpPr>
          <p:cNvPr id="24" name="Rectangle 23"/>
          <p:cNvSpPr/>
          <p:nvPr/>
        </p:nvSpPr>
        <p:spPr>
          <a:xfrm>
            <a:off x="24260" y="6520853"/>
            <a:ext cx="3006208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Petriglieri </a:t>
            </a:r>
            <a:r>
              <a:rPr kumimoji="0" lang="da-DK" sz="17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 al</a:t>
            </a:r>
            <a:r>
              <a:rPr kumimoji="0" lang="da-DK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., 2023</a:t>
            </a:r>
            <a:r>
              <a:rPr kumimoji="0" lang="da-DK" sz="17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mSystems</a:t>
            </a:r>
            <a:endParaRPr kumimoji="0" lang="da-DK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18168" y="1664927"/>
            <a:ext cx="14831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rod-shaped!</a:t>
            </a:r>
          </a:p>
        </p:txBody>
      </p:sp>
      <p:pic>
        <p:nvPicPr>
          <p:cNvPr id="6" name="Lyd 5">
            <a:extLst>
              <a:ext uri="{FF2B5EF4-FFF2-40B4-BE49-F238E27FC236}">
                <a16:creationId xmlns:a16="http://schemas.microsoft.com/office/drawing/2014/main" id="{A4D27D21-208E-7236-D5E8-D481251418A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3076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749"/>
    </mc:Choice>
    <mc:Fallback xmlns="">
      <p:transition spd="slow" advTm="697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F09327B-70DB-9744-B50E-6C3D637A28AB}"/>
              </a:ext>
            </a:extLst>
          </p:cNvPr>
          <p:cNvSpPr/>
          <p:nvPr/>
        </p:nvSpPr>
        <p:spPr>
          <a:xfrm>
            <a:off x="538619" y="148570"/>
            <a:ext cx="10964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Ca.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Amarolinea causes problems in many Danish plants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278133-8671-A74C-A782-AC51349FB948}"/>
              </a:ext>
            </a:extLst>
          </p:cNvPr>
          <p:cNvSpPr txBox="1"/>
          <p:nvPr/>
        </p:nvSpPr>
        <p:spPr>
          <a:xfrm>
            <a:off x="10506838" y="3057108"/>
            <a:ext cx="1404000" cy="792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2">
            <a:extLst>
              <a:ext uri="{FF2B5EF4-FFF2-40B4-BE49-F238E27FC236}">
                <a16:creationId xmlns:a16="http://schemas.microsoft.com/office/drawing/2014/main" id="{1C027088-5BAE-CE4A-A475-AEE8992206F5}"/>
              </a:ext>
            </a:extLst>
          </p:cNvPr>
          <p:cNvSpPr txBox="1"/>
          <p:nvPr/>
        </p:nvSpPr>
        <p:spPr>
          <a:xfrm>
            <a:off x="7685445" y="6534834"/>
            <a:ext cx="4205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400" b="0" i="0" u="none" strike="noStrike" kern="1200" cap="small" spc="0" normalizeH="0" baseline="0" noProof="0" dirty="0">
                <a:ln>
                  <a:noFill/>
                </a:ln>
                <a:solidFill>
                  <a:srgbClr val="211A5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Center for Microbial Communities | Aalborg Universityp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4AA776-1868-BC41-94E9-0CBD00A89E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356" y="4075323"/>
            <a:ext cx="2906917" cy="26264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E3DF78F-E7F9-254D-BA6D-AE9F2DDD82D4}"/>
              </a:ext>
            </a:extLst>
          </p:cNvPr>
          <p:cNvSpPr txBox="1"/>
          <p:nvPr/>
        </p:nvSpPr>
        <p:spPr>
          <a:xfrm>
            <a:off x="948611" y="6519446"/>
            <a:ext cx="1724062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 read abundance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4C6D7CC-C2EC-D447-B5CA-48BFBE6BC2A0}"/>
              </a:ext>
            </a:extLst>
          </p:cNvPr>
          <p:cNvSpPr txBox="1"/>
          <p:nvPr/>
        </p:nvSpPr>
        <p:spPr>
          <a:xfrm>
            <a:off x="771576" y="3509365"/>
            <a:ext cx="20781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Causes poor settling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(high DSVI)</a:t>
            </a:r>
          </a:p>
        </p:txBody>
      </p:sp>
      <p:sp>
        <p:nvSpPr>
          <p:cNvPr id="4" name="TextBox 3"/>
          <p:cNvSpPr txBox="1"/>
          <p:nvPr/>
        </p:nvSpPr>
        <p:spPr>
          <a:xfrm rot="16200000">
            <a:off x="7442" y="5059352"/>
            <a:ext cx="62068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DSVI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01"/>
          <a:stretch/>
        </p:blipFill>
        <p:spPr>
          <a:xfrm>
            <a:off x="3406512" y="808512"/>
            <a:ext cx="8296304" cy="549366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CFA9FE1-151D-7A45-BE2F-D8067DC2F19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466" b="10193"/>
          <a:stretch/>
        </p:blipFill>
        <p:spPr>
          <a:xfrm>
            <a:off x="515167" y="751469"/>
            <a:ext cx="2708106" cy="260164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9350890" y="517901"/>
            <a:ext cx="23519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long time-series 2015-2022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4386255" y="6339826"/>
            <a:ext cx="5938837" cy="282916"/>
            <a:chOff x="4991100" y="6339826"/>
            <a:chExt cx="5938837" cy="282916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45" t="96042" r="42495" b="1949"/>
            <a:stretch/>
          </p:blipFill>
          <p:spPr>
            <a:xfrm>
              <a:off x="4991100" y="6346484"/>
              <a:ext cx="3655219" cy="216241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909" t="96042" r="28822" b="1330"/>
            <a:stretch/>
          </p:blipFill>
          <p:spPr>
            <a:xfrm>
              <a:off x="9382727" y="6339826"/>
              <a:ext cx="1547210" cy="282916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8542583" y="6346484"/>
              <a:ext cx="90762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aalborgensis</a:t>
              </a:r>
            </a:p>
          </p:txBody>
        </p:sp>
      </p:grpSp>
      <p:pic>
        <p:nvPicPr>
          <p:cNvPr id="9" name="Lyd 8">
            <a:extLst>
              <a:ext uri="{FF2B5EF4-FFF2-40B4-BE49-F238E27FC236}">
                <a16:creationId xmlns:a16="http://schemas.microsoft.com/office/drawing/2014/main" id="{F069BEF6-11BD-1C1B-D10C-E3BCB15C3B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53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520"/>
    </mc:Choice>
    <mc:Fallback xmlns="">
      <p:transition spd="slow" advTm="715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2">
            <a:extLst>
              <a:ext uri="{FF2B5EF4-FFF2-40B4-BE49-F238E27FC236}">
                <a16:creationId xmlns:a16="http://schemas.microsoft.com/office/drawing/2014/main" id="{0EE27BCF-5C0D-93E8-D8C8-775D630712FC}"/>
              </a:ext>
            </a:extLst>
          </p:cNvPr>
          <p:cNvSpPr txBox="1"/>
          <p:nvPr/>
        </p:nvSpPr>
        <p:spPr>
          <a:xfrm>
            <a:off x="3707966" y="5989951"/>
            <a:ext cx="38266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42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http://</a:t>
            </a:r>
            <a:r>
              <a:rPr kumimoji="0" lang="da-DK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midasfieldguide.org</a:t>
            </a:r>
            <a:r>
              <a:rPr kumimoji="0" lang="da-DK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 </a:t>
            </a:r>
          </a:p>
        </p:txBody>
      </p:sp>
      <p:pic>
        <p:nvPicPr>
          <p:cNvPr id="4" name="Billede 3" descr="Et billede, der indeholder tekst, skærmbillede, Font/skrifttype, Elektrisk blå&#10;&#10;Automatisk genereret beskrivelse">
            <a:extLst>
              <a:ext uri="{FF2B5EF4-FFF2-40B4-BE49-F238E27FC236}">
                <a16:creationId xmlns:a16="http://schemas.microsoft.com/office/drawing/2014/main" id="{D75811F8-22D0-1223-C1B8-A81DFAABCB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1612" y="3685399"/>
            <a:ext cx="12213612" cy="1751429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F40CACE6-2CBF-B963-6D84-FEE3B8776EA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86" y="104394"/>
            <a:ext cx="3101003" cy="34839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2" descr="TSP Legal Sherlock Holmes Icon - TSP Legal">
            <a:extLst>
              <a:ext uri="{FF2B5EF4-FFF2-40B4-BE49-F238E27FC236}">
                <a16:creationId xmlns:a16="http://schemas.microsoft.com/office/drawing/2014/main" id="{C7FE85A7-12E0-1FEB-BA8D-66AA5937D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712" y="892446"/>
            <a:ext cx="3243324" cy="2280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605B358-8EC8-C72A-350F-ABD8D6BD37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63763" y="1976572"/>
            <a:ext cx="1001081" cy="1089027"/>
          </a:xfrm>
          <a:prstGeom prst="rect">
            <a:avLst/>
          </a:prstGeom>
        </p:spPr>
      </p:pic>
      <p:pic>
        <p:nvPicPr>
          <p:cNvPr id="13" name="Lyd 12">
            <a:extLst>
              <a:ext uri="{FF2B5EF4-FFF2-40B4-BE49-F238E27FC236}">
                <a16:creationId xmlns:a16="http://schemas.microsoft.com/office/drawing/2014/main" id="{BD0EC021-F6FE-5FBC-E655-4838B97E5E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98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517"/>
    </mc:Choice>
    <mc:Fallback xmlns="">
      <p:transition spd="slow" advTm="265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B12724-C2D6-BA0A-DF33-884EC94C7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8D99BD3-1BA7-E6EB-DF0D-25C60BD53E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Billede 5" descr="Et billede, der indeholder tekst, software, linje/række, nummer/tal&#10;&#10;Automatisk genereret beskrivelse">
            <a:extLst>
              <a:ext uri="{FF2B5EF4-FFF2-40B4-BE49-F238E27FC236}">
                <a16:creationId xmlns:a16="http://schemas.microsoft.com/office/drawing/2014/main" id="{2F114F82-6067-75E5-3132-E115B3350A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308" y="415039"/>
            <a:ext cx="11344922" cy="6027922"/>
          </a:xfrm>
          <a:prstGeom prst="rect">
            <a:avLst/>
          </a:prstGeom>
        </p:spPr>
      </p:pic>
      <p:sp>
        <p:nvSpPr>
          <p:cNvPr id="5" name="Pentagon 4">
            <a:extLst>
              <a:ext uri="{FF2B5EF4-FFF2-40B4-BE49-F238E27FC236}">
                <a16:creationId xmlns:a16="http://schemas.microsoft.com/office/drawing/2014/main" id="{9A03DD67-AB99-706F-2084-6D3389AFECE7}"/>
              </a:ext>
            </a:extLst>
          </p:cNvPr>
          <p:cNvSpPr/>
          <p:nvPr/>
        </p:nvSpPr>
        <p:spPr>
          <a:xfrm rot="16200000">
            <a:off x="561905" y="5849083"/>
            <a:ext cx="806243" cy="53667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Pentagon 7">
            <a:extLst>
              <a:ext uri="{FF2B5EF4-FFF2-40B4-BE49-F238E27FC236}">
                <a16:creationId xmlns:a16="http://schemas.microsoft.com/office/drawing/2014/main" id="{5D1EAD68-5616-4CB0-585B-AF58871B4778}"/>
              </a:ext>
            </a:extLst>
          </p:cNvPr>
          <p:cNvSpPr/>
          <p:nvPr/>
        </p:nvSpPr>
        <p:spPr>
          <a:xfrm rot="5400000">
            <a:off x="3370420" y="286482"/>
            <a:ext cx="806243" cy="53667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Lyd 8">
            <a:extLst>
              <a:ext uri="{FF2B5EF4-FFF2-40B4-BE49-F238E27FC236}">
                <a16:creationId xmlns:a16="http://schemas.microsoft.com/office/drawing/2014/main" id="{AFEC3B95-04EF-BF87-7CE1-ACD6B75477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35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682"/>
    </mc:Choice>
    <mc:Fallback xmlns="">
      <p:transition spd="slow" advTm="286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C1A3EF-A1FB-D272-567E-21282340F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entagon 11">
            <a:extLst>
              <a:ext uri="{FF2B5EF4-FFF2-40B4-BE49-F238E27FC236}">
                <a16:creationId xmlns:a16="http://schemas.microsoft.com/office/drawing/2014/main" id="{DD43AC9F-F9F0-8BC2-1A27-EF3A572619F2}"/>
              </a:ext>
            </a:extLst>
          </p:cNvPr>
          <p:cNvSpPr/>
          <p:nvPr/>
        </p:nvSpPr>
        <p:spPr>
          <a:xfrm rot="5400000">
            <a:off x="3370420" y="286482"/>
            <a:ext cx="806243" cy="53667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Billede 8" descr="Et billede, der indeholder skærmbillede, tekst, software, linje/række&#10;&#10;Automatisk genereret beskrivelse">
            <a:extLst>
              <a:ext uri="{FF2B5EF4-FFF2-40B4-BE49-F238E27FC236}">
                <a16:creationId xmlns:a16="http://schemas.microsoft.com/office/drawing/2014/main" id="{5938FA4E-00B5-B7EE-99A1-D13948AFC7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422" y="447695"/>
            <a:ext cx="11429951" cy="599526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DBF4FAE-191D-5151-96DE-934EE7432A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36784"/>
            <a:ext cx="12192000" cy="6858000"/>
          </a:xfrm>
          <a:prstGeom prst="rect">
            <a:avLst/>
          </a:prstGeom>
        </p:spPr>
      </p:pic>
      <p:pic>
        <p:nvPicPr>
          <p:cNvPr id="11" name="Billede 10" descr="Et billede, der indeholder skærmbillede, tekst, software, linje/række&#10;&#10;Automatisk genereret beskrivelse">
            <a:extLst>
              <a:ext uri="{FF2B5EF4-FFF2-40B4-BE49-F238E27FC236}">
                <a16:creationId xmlns:a16="http://schemas.microsoft.com/office/drawing/2014/main" id="{23825639-7A9C-029C-5A2E-D3B6CDCFAE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3032" y="331969"/>
            <a:ext cx="11580804" cy="6074391"/>
          </a:xfrm>
          <a:prstGeom prst="rect">
            <a:avLst/>
          </a:prstGeom>
        </p:spPr>
      </p:pic>
      <p:sp>
        <p:nvSpPr>
          <p:cNvPr id="5" name="Pentagon 4">
            <a:extLst>
              <a:ext uri="{FF2B5EF4-FFF2-40B4-BE49-F238E27FC236}">
                <a16:creationId xmlns:a16="http://schemas.microsoft.com/office/drawing/2014/main" id="{129057DB-E9A5-11A0-3249-A9C9B8010644}"/>
              </a:ext>
            </a:extLst>
          </p:cNvPr>
          <p:cNvSpPr/>
          <p:nvPr/>
        </p:nvSpPr>
        <p:spPr>
          <a:xfrm rot="16200000">
            <a:off x="561905" y="5849083"/>
            <a:ext cx="806243" cy="53667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Billede 6" descr="Et billede, der indeholder tekst, skærmbillede, nummer/tal, software&#10;&#10;Automatisk genereret beskrivelse">
            <a:extLst>
              <a:ext uri="{FF2B5EF4-FFF2-40B4-BE49-F238E27FC236}">
                <a16:creationId xmlns:a16="http://schemas.microsoft.com/office/drawing/2014/main" id="{EF696D52-556B-A4FE-607A-23D0912AFC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81439" y="331969"/>
            <a:ext cx="8977248" cy="6027922"/>
          </a:xfrm>
          <a:prstGeom prst="rect">
            <a:avLst/>
          </a:prstGeom>
        </p:spPr>
      </p:pic>
      <p:pic>
        <p:nvPicPr>
          <p:cNvPr id="8" name="Lyd 7">
            <a:extLst>
              <a:ext uri="{FF2B5EF4-FFF2-40B4-BE49-F238E27FC236}">
                <a16:creationId xmlns:a16="http://schemas.microsoft.com/office/drawing/2014/main" id="{C62E68BC-CC28-BC29-7A62-C6CCDBEE86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1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685"/>
    </mc:Choice>
    <mc:Fallback xmlns="">
      <p:transition spd="slow" advTm="376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9E2FAE-EF16-8A47-98FD-EF3E1A4B30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318819"/>
          </a:xfrm>
          <a:prstGeom prst="rect">
            <a:avLst/>
          </a:prstGeom>
        </p:spPr>
      </p:pic>
      <p:pic>
        <p:nvPicPr>
          <p:cNvPr id="6" name="Billede 5" descr="Et billede, der indeholder tekst, software, linje/række, nummer/tal&#10;&#10;Automatisk genereret beskrivelse">
            <a:extLst>
              <a:ext uri="{FF2B5EF4-FFF2-40B4-BE49-F238E27FC236}">
                <a16:creationId xmlns:a16="http://schemas.microsoft.com/office/drawing/2014/main" id="{8C12066F-3042-D540-E2CF-DFEC943F16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5422" y="415039"/>
            <a:ext cx="11344922" cy="6027922"/>
          </a:xfrm>
          <a:prstGeom prst="rect">
            <a:avLst/>
          </a:prstGeom>
        </p:spPr>
      </p:pic>
      <p:sp>
        <p:nvSpPr>
          <p:cNvPr id="5" name="Pentagon 4">
            <a:extLst>
              <a:ext uri="{FF2B5EF4-FFF2-40B4-BE49-F238E27FC236}">
                <a16:creationId xmlns:a16="http://schemas.microsoft.com/office/drawing/2014/main" id="{47AB3365-8346-4740-BC40-644973F993A4}"/>
              </a:ext>
            </a:extLst>
          </p:cNvPr>
          <p:cNvSpPr/>
          <p:nvPr/>
        </p:nvSpPr>
        <p:spPr>
          <a:xfrm rot="5400000">
            <a:off x="3442483" y="254540"/>
            <a:ext cx="728663" cy="557212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Billede 3" descr="Et billede, der indeholder tekst, elektronik, computer, skærmbillede&#10;&#10;Automatisk genereret beskrivelse">
            <a:extLst>
              <a:ext uri="{FF2B5EF4-FFF2-40B4-BE49-F238E27FC236}">
                <a16:creationId xmlns:a16="http://schemas.microsoft.com/office/drawing/2014/main" id="{53BB5BD3-985F-9437-3921-6F5D507F464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10080"/>
          <a:stretch/>
        </p:blipFill>
        <p:spPr>
          <a:xfrm>
            <a:off x="6521490" y="0"/>
            <a:ext cx="5414276" cy="6318819"/>
          </a:xfrm>
          <a:prstGeom prst="rect">
            <a:avLst/>
          </a:prstGeom>
        </p:spPr>
      </p:pic>
      <p:pic>
        <p:nvPicPr>
          <p:cNvPr id="8" name="Lyd 7">
            <a:extLst>
              <a:ext uri="{FF2B5EF4-FFF2-40B4-BE49-F238E27FC236}">
                <a16:creationId xmlns:a16="http://schemas.microsoft.com/office/drawing/2014/main" id="{16E0D53B-E027-481D-F566-CA9237DE8E4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4838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088"/>
    </mc:Choice>
    <mc:Fallback xmlns="">
      <p:transition spd="slow" advTm="330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11" descr="eps_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9958" y="4070202"/>
            <a:ext cx="2724472" cy="199369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7" cstate="print">
            <a:lum bright="24000" contrast="-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0146" y="4051998"/>
            <a:ext cx="3139984" cy="201077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9" name="Picture 13" descr="komp_19-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4057" y="1420995"/>
            <a:ext cx="2739214" cy="2054713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760" name="Rectangle 10"/>
          <p:cNvSpPr>
            <a:spLocks noChangeArrowheads="1"/>
          </p:cNvSpPr>
          <p:nvPr/>
        </p:nvSpPr>
        <p:spPr bwMode="auto">
          <a:xfrm>
            <a:off x="2941776" y="5629175"/>
            <a:ext cx="27432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ja-JP" altLang="da-DK" sz="2000" b="1">
                <a:solidFill>
                  <a:schemeClr val="tx2"/>
                </a:solidFill>
              </a:rPr>
              <a:t>”</a:t>
            </a:r>
            <a:r>
              <a:rPr lang="da-DK" altLang="ja-JP" sz="2000" b="1" dirty="0">
                <a:solidFill>
                  <a:schemeClr val="tx2"/>
                </a:solidFill>
              </a:rPr>
              <a:t>S</a:t>
            </a:r>
            <a:r>
              <a:rPr lang="da-DK" sz="2000" b="1" dirty="0">
                <a:solidFill>
                  <a:schemeClr val="tx2"/>
                </a:solidFill>
              </a:rPr>
              <a:t>lime</a:t>
            </a:r>
            <a:r>
              <a:rPr lang="ja-JP" altLang="da-DK" sz="2000" b="1">
                <a:solidFill>
                  <a:schemeClr val="tx2"/>
                </a:solidFill>
              </a:rPr>
              <a:t>”</a:t>
            </a:r>
            <a:r>
              <a:rPr lang="da-DK" sz="2000" b="1" dirty="0">
                <a:solidFill>
                  <a:schemeClr val="tx2"/>
                </a:solidFill>
              </a:rPr>
              <a:t> </a:t>
            </a:r>
            <a:r>
              <a:rPr lang="da-DK" sz="2000" b="1" dirty="0" err="1">
                <a:solidFill>
                  <a:schemeClr val="tx2"/>
                </a:solidFill>
              </a:rPr>
              <a:t>bacteria</a:t>
            </a:r>
            <a:endParaRPr lang="da-DK" sz="2000" b="1" dirty="0">
              <a:solidFill>
                <a:schemeClr val="tx2"/>
              </a:solidFill>
            </a:endParaRPr>
          </a:p>
        </p:txBody>
      </p:sp>
      <p:sp>
        <p:nvSpPr>
          <p:cNvPr id="74761" name="Rectangle 15"/>
          <p:cNvSpPr>
            <a:spLocks noChangeArrowheads="1"/>
          </p:cNvSpPr>
          <p:nvPr/>
        </p:nvSpPr>
        <p:spPr bwMode="auto">
          <a:xfrm>
            <a:off x="4838538" y="2658730"/>
            <a:ext cx="27432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da-DK" dirty="0">
                <a:solidFill>
                  <a:schemeClr val="bg1"/>
                </a:solidFill>
              </a:rPr>
              <a:t>Good </a:t>
            </a:r>
            <a:r>
              <a:rPr lang="da-DK" dirty="0" err="1">
                <a:solidFill>
                  <a:schemeClr val="bg1"/>
                </a:solidFill>
              </a:rPr>
              <a:t>floc</a:t>
            </a:r>
            <a:r>
              <a:rPr lang="da-DK" dirty="0">
                <a:solidFill>
                  <a:schemeClr val="bg1"/>
                </a:solidFill>
              </a:rPr>
              <a:t>-formers</a:t>
            </a:r>
          </a:p>
        </p:txBody>
      </p:sp>
      <p:pic>
        <p:nvPicPr>
          <p:cNvPr id="74762" name="Picture 7" descr="fi 5a"/>
          <p:cNvPicPr>
            <a:picLocks noChangeAspect="1" noChangeArrowheads="1"/>
          </p:cNvPicPr>
          <p:nvPr/>
        </p:nvPicPr>
        <p:blipFill>
          <a:blip r:embed="rId9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88412" y="4040927"/>
            <a:ext cx="2426780" cy="200287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763" name="Rectangle 10"/>
          <p:cNvSpPr>
            <a:spLocks noChangeArrowheads="1"/>
          </p:cNvSpPr>
          <p:nvPr/>
        </p:nvSpPr>
        <p:spPr bwMode="auto">
          <a:xfrm>
            <a:off x="7523272" y="5629175"/>
            <a:ext cx="3557061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da-DK" sz="2000" b="1" dirty="0" err="1">
                <a:solidFill>
                  <a:schemeClr val="tx2"/>
                </a:solidFill>
              </a:rPr>
              <a:t>Filamentous</a:t>
            </a:r>
            <a:r>
              <a:rPr lang="da-DK" sz="2000" b="1" dirty="0">
                <a:solidFill>
                  <a:schemeClr val="tx2"/>
                </a:solidFill>
              </a:rPr>
              <a:t> </a:t>
            </a:r>
            <a:r>
              <a:rPr lang="da-DK" sz="2000" b="1" dirty="0" err="1">
                <a:solidFill>
                  <a:schemeClr val="tx2"/>
                </a:solidFill>
              </a:rPr>
              <a:t>bacteria</a:t>
            </a:r>
            <a:endParaRPr lang="da-DK" sz="2000" b="1" dirty="0">
              <a:solidFill>
                <a:schemeClr val="tx2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1E7A88E-F32D-F64F-8AE5-6CAC7B51C790}"/>
              </a:ext>
            </a:extLst>
          </p:cNvPr>
          <p:cNvGrpSpPr/>
          <p:nvPr/>
        </p:nvGrpSpPr>
        <p:grpSpPr>
          <a:xfrm>
            <a:off x="1787256" y="1420994"/>
            <a:ext cx="2567175" cy="2085491"/>
            <a:chOff x="-40583" y="4714258"/>
            <a:chExt cx="2478983" cy="2175854"/>
          </a:xfrm>
          <a:solidFill>
            <a:schemeClr val="bg1"/>
          </a:solidFill>
        </p:grpSpPr>
        <p:pic>
          <p:nvPicPr>
            <p:cNvPr id="13" name="Picture 4" descr="RPAO1 copy">
              <a:extLst>
                <a:ext uri="{FF2B5EF4-FFF2-40B4-BE49-F238E27FC236}">
                  <a16:creationId xmlns:a16="http://schemas.microsoft.com/office/drawing/2014/main" id="{6737FB65-4F93-EC49-A417-9051A27FB3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75" y="4714258"/>
              <a:ext cx="2422525" cy="2143742"/>
            </a:xfrm>
            <a:prstGeom prst="rect">
              <a:avLst/>
            </a:prstGeom>
            <a:ln w="28575">
              <a:solidFill>
                <a:srgbClr val="00B050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Text Box 5">
              <a:extLst>
                <a:ext uri="{FF2B5EF4-FFF2-40B4-BE49-F238E27FC236}">
                  <a16:creationId xmlns:a16="http://schemas.microsoft.com/office/drawing/2014/main" id="{2E2AA2A1-5731-2F4D-AD37-BC06FE5F24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0583" y="6504777"/>
              <a:ext cx="2362200" cy="38533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da-DK" dirty="0">
                  <a:solidFill>
                    <a:schemeClr val="bg1"/>
                  </a:solidFill>
                  <a:latin typeface="Arial"/>
                  <a:cs typeface="Arial"/>
                </a:rPr>
                <a:t>Bio-P </a:t>
              </a:r>
              <a:r>
                <a:rPr lang="da-DK" dirty="0" err="1">
                  <a:solidFill>
                    <a:schemeClr val="bg1"/>
                  </a:solidFill>
                  <a:latin typeface="Arial"/>
                  <a:cs typeface="Arial"/>
                </a:rPr>
                <a:t>bacteria</a:t>
              </a:r>
              <a:endParaRPr lang="da-DK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C265F42-5B8A-FB4E-88C1-8936F7B384C1}"/>
              </a:ext>
            </a:extLst>
          </p:cNvPr>
          <p:cNvSpPr txBox="1"/>
          <p:nvPr/>
        </p:nvSpPr>
        <p:spPr>
          <a:xfrm>
            <a:off x="2160434" y="293762"/>
            <a:ext cx="75893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2060"/>
                </a:solidFill>
              </a:rPr>
              <a:t>Which microorganisms are “good” or “bad”?</a:t>
            </a:r>
          </a:p>
        </p:txBody>
      </p:sp>
      <p:grpSp>
        <p:nvGrpSpPr>
          <p:cNvPr id="16" name="Group 5">
            <a:extLst>
              <a:ext uri="{FF2B5EF4-FFF2-40B4-BE49-F238E27FC236}">
                <a16:creationId xmlns:a16="http://schemas.microsoft.com/office/drawing/2014/main" id="{25D22DAB-FAF6-6440-B630-4CE2CFB13DB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84233" y="1420995"/>
            <a:ext cx="1947749" cy="2036315"/>
            <a:chOff x="0" y="66"/>
            <a:chExt cx="4664" cy="4206"/>
          </a:xfrm>
        </p:grpSpPr>
        <p:pic>
          <p:nvPicPr>
            <p:cNvPr id="17" name="Picture 6">
              <a:extLst>
                <a:ext uri="{FF2B5EF4-FFF2-40B4-BE49-F238E27FC236}">
                  <a16:creationId xmlns:a16="http://schemas.microsoft.com/office/drawing/2014/main" id="{FC6A8B7E-7B14-864A-81CB-4B1FCB745F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6"/>
              <a:ext cx="4664" cy="4206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8" name="Group 7">
              <a:extLst>
                <a:ext uri="{FF2B5EF4-FFF2-40B4-BE49-F238E27FC236}">
                  <a16:creationId xmlns:a16="http://schemas.microsoft.com/office/drawing/2014/main" id="{6ECB20A3-C88D-3947-BC33-1EADD4BF882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40" y="206"/>
              <a:ext cx="559" cy="637"/>
              <a:chOff x="4568" y="2276"/>
              <a:chExt cx="508" cy="637"/>
            </a:xfrm>
          </p:grpSpPr>
          <p:sp>
            <p:nvSpPr>
              <p:cNvPr id="19" name="Line 8">
                <a:extLst>
                  <a:ext uri="{FF2B5EF4-FFF2-40B4-BE49-F238E27FC236}">
                    <a16:creationId xmlns:a16="http://schemas.microsoft.com/office/drawing/2014/main" id="{C61F56F4-CA42-9948-BC75-42F9A9A9AE19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4596" y="2484"/>
                <a:ext cx="384" cy="0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Rectangle 9">
                <a:extLst>
                  <a:ext uri="{FF2B5EF4-FFF2-40B4-BE49-F238E27FC236}">
                    <a16:creationId xmlns:a16="http://schemas.microsoft.com/office/drawing/2014/main" id="{10ABAD7A-53EA-044E-8140-7AEC4EB8A354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4568" y="2276"/>
                <a:ext cx="405" cy="637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endParaRPr lang="de-DE" sz="1400">
                  <a:solidFill>
                    <a:srgbClr val="FFFF00"/>
                  </a:solidFill>
                  <a:latin typeface="Times New Roman" charset="0"/>
                </a:endParaRPr>
              </a:p>
            </p:txBody>
          </p:sp>
          <p:sp>
            <p:nvSpPr>
              <p:cNvPr id="21" name="Line 10">
                <a:extLst>
                  <a:ext uri="{FF2B5EF4-FFF2-40B4-BE49-F238E27FC236}">
                    <a16:creationId xmlns:a16="http://schemas.microsoft.com/office/drawing/2014/main" id="{119625ED-E85A-954F-89B5-9D321F14F2AC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4968" y="2484"/>
                <a:ext cx="108" cy="0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49646CC-BAB8-5E47-8AE9-265164C953EA}"/>
              </a:ext>
            </a:extLst>
          </p:cNvPr>
          <p:cNvSpPr txBox="1"/>
          <p:nvPr/>
        </p:nvSpPr>
        <p:spPr>
          <a:xfrm>
            <a:off x="8786276" y="3103753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Nitrifiers</a:t>
            </a:r>
          </a:p>
        </p:txBody>
      </p:sp>
      <p:pic>
        <p:nvPicPr>
          <p:cNvPr id="37" name="Lyd 36">
            <a:extLst>
              <a:ext uri="{FF2B5EF4-FFF2-40B4-BE49-F238E27FC236}">
                <a16:creationId xmlns:a16="http://schemas.microsoft.com/office/drawing/2014/main" id="{6461CF5A-4459-9638-0EB7-0931AFBC06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00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274"/>
    </mc:Choice>
    <mc:Fallback xmlns="">
      <p:transition spd="slow" advTm="512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340297" y="5826641"/>
            <a:ext cx="44218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Important</a:t>
            </a:r>
            <a:r>
              <a:rPr kumimoji="0" lang="da-DK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a-DK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functional</a:t>
            </a:r>
            <a:r>
              <a:rPr kumimoji="0" lang="da-DK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a-DK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guilds</a:t>
            </a:r>
            <a:r>
              <a:rPr kumimoji="0" lang="da-DK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mr-I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–</a:t>
            </a:r>
            <a:r>
              <a:rPr kumimoji="0" lang="da-DK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a-DK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who</a:t>
            </a:r>
            <a:r>
              <a:rPr kumimoji="0" lang="da-DK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</a:t>
            </a:r>
            <a:r>
              <a:rPr kumimoji="0" lang="da-DK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how</a:t>
            </a:r>
            <a:r>
              <a:rPr kumimoji="0" lang="da-DK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0562" y="875796"/>
            <a:ext cx="3887550" cy="291566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9" name="Billede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16" y="865224"/>
            <a:ext cx="7914167" cy="5636475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84316" y="48153"/>
            <a:ext cx="10842484" cy="840021"/>
          </a:xfrm>
        </p:spPr>
        <p:txBody>
          <a:bodyPr>
            <a:normAutofit/>
          </a:bodyPr>
          <a:lstStyle/>
          <a:p>
            <a:r>
              <a:rPr lang="da-DK" sz="2800" dirty="0">
                <a:solidFill>
                  <a:srgbClr val="002060"/>
                </a:solidFill>
                <a:latin typeface="+mn-lt"/>
              </a:rPr>
              <a:t>Operational problem: </a:t>
            </a:r>
            <a:r>
              <a:rPr lang="da-DK" sz="2800" dirty="0" err="1">
                <a:solidFill>
                  <a:srgbClr val="002060"/>
                </a:solidFill>
                <a:latin typeface="+mn-lt"/>
              </a:rPr>
              <a:t>Filamentous</a:t>
            </a:r>
            <a:r>
              <a:rPr lang="da-DK" sz="2800" dirty="0">
                <a:solidFill>
                  <a:srgbClr val="002060"/>
                </a:solidFill>
                <a:latin typeface="+mn-lt"/>
              </a:rPr>
              <a:t> </a:t>
            </a:r>
            <a:r>
              <a:rPr lang="da-DK" sz="2800" dirty="0" err="1">
                <a:solidFill>
                  <a:srgbClr val="002060"/>
                </a:solidFill>
                <a:latin typeface="+mn-lt"/>
              </a:rPr>
              <a:t>bacteria</a:t>
            </a:r>
            <a:r>
              <a:rPr lang="da-DK" sz="2800" dirty="0">
                <a:solidFill>
                  <a:srgbClr val="002060"/>
                </a:solidFill>
                <a:latin typeface="+mn-lt"/>
              </a:rPr>
              <a:t> </a:t>
            </a:r>
            <a:r>
              <a:rPr lang="mr-IN" sz="2800" dirty="0">
                <a:solidFill>
                  <a:srgbClr val="002060"/>
                </a:solidFill>
                <a:latin typeface="+mn-lt"/>
              </a:rPr>
              <a:t>–</a:t>
            </a:r>
            <a:r>
              <a:rPr lang="da-DK" sz="2800" dirty="0">
                <a:solidFill>
                  <a:srgbClr val="002060"/>
                </a:solidFill>
                <a:latin typeface="+mn-lt"/>
              </a:rPr>
              <a:t> </a:t>
            </a:r>
            <a:r>
              <a:rPr lang="da-DK" sz="2800" dirty="0" err="1">
                <a:solidFill>
                  <a:srgbClr val="002060"/>
                </a:solidFill>
                <a:latin typeface="+mn-lt"/>
              </a:rPr>
              <a:t>poor</a:t>
            </a:r>
            <a:r>
              <a:rPr lang="da-DK" sz="2800" dirty="0">
                <a:solidFill>
                  <a:srgbClr val="002060"/>
                </a:solidFill>
                <a:latin typeface="+mn-lt"/>
              </a:rPr>
              <a:t> </a:t>
            </a:r>
            <a:r>
              <a:rPr lang="da-DK" sz="2800" dirty="0" err="1">
                <a:solidFill>
                  <a:srgbClr val="002060"/>
                </a:solidFill>
                <a:latin typeface="+mn-lt"/>
              </a:rPr>
              <a:t>settling</a:t>
            </a:r>
            <a:r>
              <a:rPr lang="da-DK" sz="2800" dirty="0">
                <a:solidFill>
                  <a:srgbClr val="002060"/>
                </a:solidFill>
                <a:latin typeface="+mn-lt"/>
              </a:rPr>
              <a:t> and </a:t>
            </a:r>
            <a:r>
              <a:rPr lang="da-DK" sz="2800" dirty="0" err="1">
                <a:solidFill>
                  <a:srgbClr val="002060"/>
                </a:solidFill>
                <a:latin typeface="+mn-lt"/>
              </a:rPr>
              <a:t>foaming</a:t>
            </a:r>
            <a:endParaRPr lang="da-DK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9144034" y="3399937"/>
            <a:ext cx="29026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Thick</a:t>
            </a:r>
            <a:r>
              <a:rPr kumimoji="0" lang="da-DK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massive </a:t>
            </a:r>
            <a:r>
              <a:rPr kumimoji="0" lang="da-DK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foam</a:t>
            </a:r>
            <a:r>
              <a:rPr kumimoji="0" lang="da-DK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a-DK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layer</a:t>
            </a:r>
            <a:endParaRPr kumimoji="0" lang="da-DK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" descr="C:\Users\Caroline Kragelund\Desktop\Documents\Billeder\Forsvar\microt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960" y="3615381"/>
            <a:ext cx="1970643" cy="1806851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felt 1"/>
          <p:cNvSpPr txBox="1"/>
          <p:nvPr/>
        </p:nvSpPr>
        <p:spPr>
          <a:xfrm>
            <a:off x="1422287" y="4086844"/>
            <a:ext cx="6591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??</a:t>
            </a:r>
            <a:endParaRPr kumimoji="0" lang="da-DK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Picture 13" descr="C:\Users\Caroline Kragelund\Desktop\Strömstad1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0562" y="3923377"/>
            <a:ext cx="3887550" cy="257832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5F43573-58F4-054B-A72A-9D270B8BBC06}"/>
              </a:ext>
            </a:extLst>
          </p:cNvPr>
          <p:cNvSpPr txBox="1"/>
          <p:nvPr/>
        </p:nvSpPr>
        <p:spPr>
          <a:xfrm>
            <a:off x="4459762" y="2351723"/>
            <a:ext cx="4214748" cy="26776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Identification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Quantification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Surveillance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Control measures?</a:t>
            </a:r>
          </a:p>
        </p:txBody>
      </p:sp>
      <p:pic>
        <p:nvPicPr>
          <p:cNvPr id="17" name="Lyd 16">
            <a:extLst>
              <a:ext uri="{FF2B5EF4-FFF2-40B4-BE49-F238E27FC236}">
                <a16:creationId xmlns:a16="http://schemas.microsoft.com/office/drawing/2014/main" id="{8B1111FA-70D4-4BFD-7725-F419E69A9A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1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688"/>
    </mc:Choice>
    <mc:Fallback xmlns="">
      <p:transition spd="slow" advTm="306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8DC12E-689E-86DA-E823-B28DE4C71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047" y="-60188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002060"/>
                </a:solidFill>
                <a:latin typeface="+mn-lt"/>
              </a:rPr>
              <a:t>Know your plant!</a:t>
            </a:r>
          </a:p>
        </p:txBody>
      </p:sp>
      <p:pic>
        <p:nvPicPr>
          <p:cNvPr id="6" name="Picture 40">
            <a:extLst>
              <a:ext uri="{FF2B5EF4-FFF2-40B4-BE49-F238E27FC236}">
                <a16:creationId xmlns:a16="http://schemas.microsoft.com/office/drawing/2014/main" id="{D627F027-78D6-7D05-1D55-F2F22CDC92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0817" y="260656"/>
            <a:ext cx="3696804" cy="2417230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331C6A25-E1A5-7544-0C6B-8FE9E54B1993}"/>
              </a:ext>
            </a:extLst>
          </p:cNvPr>
          <p:cNvPicPr/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0336" y="2900759"/>
            <a:ext cx="4114800" cy="2046514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5050837D-C6BC-422B-D43C-07ACA68C7793}"/>
              </a:ext>
            </a:extLst>
          </p:cNvPr>
          <p:cNvSpPr txBox="1">
            <a:spLocks noChangeArrowheads="1"/>
          </p:cNvSpPr>
          <p:nvPr/>
        </p:nvSpPr>
        <p:spPr>
          <a:xfrm>
            <a:off x="485047" y="1071181"/>
            <a:ext cx="6575795" cy="5705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A6150C"/>
              </a:buClr>
              <a:buNone/>
            </a:pPr>
            <a:r>
              <a:rPr lang="da-DK" sz="2400" b="1" dirty="0" err="1">
                <a:latin typeface="Calibri" charset="0"/>
                <a:ea typeface="Calibri" charset="0"/>
                <a:cs typeface="Calibri" charset="0"/>
              </a:rPr>
              <a:t>Surveillance</a:t>
            </a:r>
            <a:r>
              <a:rPr lang="da-DK" sz="2400" b="1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(</a:t>
            </a:r>
            <a:r>
              <a:rPr lang="da-DK" sz="2400" dirty="0" err="1">
                <a:latin typeface="Calibri" charset="0"/>
                <a:ea typeface="Calibri" charset="0"/>
                <a:cs typeface="Calibri" charset="0"/>
              </a:rPr>
              <a:t>Weekly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 sampling)</a:t>
            </a:r>
          </a:p>
          <a:p>
            <a:pPr>
              <a:lnSpc>
                <a:spcPct val="100000"/>
              </a:lnSpc>
              <a:buClr>
                <a:srgbClr val="A6150C"/>
              </a:buClr>
            </a:pPr>
            <a:r>
              <a:rPr lang="da-DK" sz="2400" dirty="0" err="1">
                <a:latin typeface="Calibri" charset="0"/>
                <a:ea typeface="Calibri" charset="0"/>
                <a:cs typeface="Calibri" charset="0"/>
              </a:rPr>
              <a:t>Composition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 of all </a:t>
            </a:r>
            <a:r>
              <a:rPr lang="da-DK" sz="2400" dirty="0" err="1">
                <a:latin typeface="Calibri" charset="0"/>
                <a:ea typeface="Calibri" charset="0"/>
                <a:cs typeface="Calibri" charset="0"/>
              </a:rPr>
              <a:t>bacteria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 (species </a:t>
            </a:r>
            <a:r>
              <a:rPr lang="da-DK" sz="2400" dirty="0" err="1">
                <a:latin typeface="Calibri" charset="0"/>
                <a:ea typeface="Calibri" charset="0"/>
                <a:cs typeface="Calibri" charset="0"/>
              </a:rPr>
              <a:t>level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 with </a:t>
            </a:r>
            <a:r>
              <a:rPr lang="da-DK" sz="2400" dirty="0" err="1">
                <a:latin typeface="Calibri" charset="0"/>
                <a:ea typeface="Calibri" charset="0"/>
                <a:cs typeface="Calibri" charset="0"/>
              </a:rPr>
              <a:t>names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)</a:t>
            </a:r>
          </a:p>
          <a:p>
            <a:pPr>
              <a:lnSpc>
                <a:spcPct val="100000"/>
              </a:lnSpc>
              <a:buClr>
                <a:srgbClr val="A6150C"/>
              </a:buClr>
            </a:pPr>
            <a:r>
              <a:rPr lang="da-DK" sz="2400" dirty="0" err="1">
                <a:latin typeface="Calibri" charset="0"/>
                <a:ea typeface="Calibri" charset="0"/>
                <a:cs typeface="Calibri" charset="0"/>
              </a:rPr>
              <a:t>Functional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a-DK" sz="2400" dirty="0" err="1">
                <a:latin typeface="Calibri" charset="0"/>
                <a:ea typeface="Calibri" charset="0"/>
                <a:cs typeface="Calibri" charset="0"/>
              </a:rPr>
              <a:t>groups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 (filaments, </a:t>
            </a:r>
            <a:r>
              <a:rPr lang="da-DK" sz="2400" dirty="0" err="1">
                <a:latin typeface="Calibri" charset="0"/>
                <a:ea typeface="Calibri" charset="0"/>
                <a:cs typeface="Calibri" charset="0"/>
              </a:rPr>
              <a:t>nitrifiers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, etc.)</a:t>
            </a:r>
          </a:p>
          <a:p>
            <a:pPr>
              <a:lnSpc>
                <a:spcPct val="100000"/>
              </a:lnSpc>
              <a:buClr>
                <a:srgbClr val="A6150C"/>
              </a:buClr>
            </a:pPr>
            <a:r>
              <a:rPr lang="da-DK" sz="2400" dirty="0" err="1">
                <a:latin typeface="Calibri" charset="0"/>
                <a:ea typeface="Calibri" charset="0"/>
                <a:cs typeface="Calibri" charset="0"/>
              </a:rPr>
              <a:t>Compare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 to </a:t>
            </a:r>
            <a:r>
              <a:rPr lang="da-DK" sz="2400" dirty="0" err="1">
                <a:latin typeface="Calibri" charset="0"/>
                <a:ea typeface="Calibri" charset="0"/>
                <a:cs typeface="Calibri" charset="0"/>
              </a:rPr>
              <a:t>other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a-DK" sz="2400" dirty="0" err="1">
                <a:latin typeface="Calibri" charset="0"/>
                <a:ea typeface="Calibri" charset="0"/>
                <a:cs typeface="Calibri" charset="0"/>
              </a:rPr>
              <a:t>plants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 – </a:t>
            </a:r>
            <a:r>
              <a:rPr lang="da-DK" sz="2400" dirty="0" err="1">
                <a:latin typeface="Calibri" charset="0"/>
                <a:ea typeface="Calibri" charset="0"/>
                <a:cs typeface="Calibri" charset="0"/>
              </a:rPr>
              <a:t>what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 is normal in the region?</a:t>
            </a:r>
          </a:p>
          <a:p>
            <a:pPr>
              <a:lnSpc>
                <a:spcPct val="100000"/>
              </a:lnSpc>
              <a:buClr>
                <a:srgbClr val="A6150C"/>
              </a:buClr>
            </a:pP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Variations over time – </a:t>
            </a:r>
            <a:r>
              <a:rPr lang="da-DK" sz="2400" dirty="0" err="1">
                <a:latin typeface="Calibri" charset="0"/>
                <a:ea typeface="Calibri" charset="0"/>
                <a:cs typeface="Calibri" charset="0"/>
              </a:rPr>
              <a:t>seasonal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 patterns?</a:t>
            </a:r>
          </a:p>
          <a:p>
            <a:pPr>
              <a:lnSpc>
                <a:spcPct val="100000"/>
              </a:lnSpc>
              <a:buClr>
                <a:srgbClr val="A6150C"/>
              </a:buClr>
            </a:pP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Do </a:t>
            </a:r>
            <a:r>
              <a:rPr lang="da-DK" sz="2400" dirty="0" err="1">
                <a:latin typeface="Calibri" charset="0"/>
                <a:ea typeface="Calibri" charset="0"/>
                <a:cs typeface="Calibri" charset="0"/>
              </a:rPr>
              <a:t>specific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a-DK" sz="2400" dirty="0" err="1">
                <a:latin typeface="Calibri" charset="0"/>
                <a:ea typeface="Calibri" charset="0"/>
                <a:cs typeface="Calibri" charset="0"/>
              </a:rPr>
              <a:t>filamentous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 species </a:t>
            </a:r>
            <a:r>
              <a:rPr lang="da-DK" sz="2400" dirty="0" err="1">
                <a:latin typeface="Calibri" charset="0"/>
                <a:ea typeface="Calibri" charset="0"/>
                <a:cs typeface="Calibri" charset="0"/>
              </a:rPr>
              <a:t>correlate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 with </a:t>
            </a:r>
            <a:r>
              <a:rPr lang="da-DK" sz="2400" dirty="0" err="1">
                <a:latin typeface="Calibri" charset="0"/>
                <a:ea typeface="Calibri" charset="0"/>
                <a:cs typeface="Calibri" charset="0"/>
              </a:rPr>
              <a:t>bulking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/</a:t>
            </a:r>
            <a:r>
              <a:rPr lang="da-DK" sz="2400" dirty="0" err="1">
                <a:latin typeface="Calibri" charset="0"/>
                <a:ea typeface="Calibri" charset="0"/>
                <a:cs typeface="Calibri" charset="0"/>
              </a:rPr>
              <a:t>foaming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?</a:t>
            </a:r>
          </a:p>
          <a:p>
            <a:pPr>
              <a:lnSpc>
                <a:spcPct val="100000"/>
              </a:lnSpc>
              <a:buClr>
                <a:srgbClr val="A6150C"/>
              </a:buClr>
            </a:pP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Test of </a:t>
            </a:r>
            <a:r>
              <a:rPr lang="da-DK" sz="2400" dirty="0" err="1">
                <a:latin typeface="Calibri" charset="0"/>
                <a:ea typeface="Calibri" charset="0"/>
                <a:cs typeface="Calibri" charset="0"/>
              </a:rPr>
              <a:t>control</a:t>
            </a: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 measures</a:t>
            </a:r>
          </a:p>
          <a:p>
            <a:pPr>
              <a:lnSpc>
                <a:spcPct val="100000"/>
              </a:lnSpc>
              <a:buClr>
                <a:srgbClr val="A6150C"/>
              </a:buClr>
            </a:pPr>
            <a:r>
              <a:rPr lang="da-DK" sz="2400" dirty="0">
                <a:latin typeface="Calibri" charset="0"/>
                <a:ea typeface="Calibri" charset="0"/>
                <a:cs typeface="Calibri" charset="0"/>
              </a:rPr>
              <a:t>……..</a:t>
            </a:r>
          </a:p>
          <a:p>
            <a:pPr>
              <a:lnSpc>
                <a:spcPct val="120000"/>
              </a:lnSpc>
              <a:buClr>
                <a:srgbClr val="A6150C"/>
              </a:buClr>
              <a:buFont typeface="Wingdings" charset="2"/>
              <a:buNone/>
            </a:pPr>
            <a:endParaRPr lang="da-DK" sz="24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20000"/>
              </a:lnSpc>
              <a:buClr>
                <a:srgbClr val="A6150C"/>
              </a:buClr>
              <a:buFont typeface="Wingdings" charset="2"/>
              <a:buNone/>
            </a:pPr>
            <a:endParaRPr lang="da-DK" sz="24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20000"/>
              </a:lnSpc>
              <a:buClr>
                <a:srgbClr val="A6150C"/>
              </a:buClr>
              <a:buFont typeface="Wingdings" charset="2"/>
              <a:buChar char="§"/>
            </a:pPr>
            <a:endParaRPr lang="da-DK" sz="2400" b="1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20000"/>
              </a:lnSpc>
              <a:buClr>
                <a:srgbClr val="A6150C"/>
              </a:buClr>
              <a:buFont typeface="Wingdings" charset="2"/>
              <a:buChar char="§"/>
            </a:pPr>
            <a:endParaRPr lang="da-DK" sz="2400" b="1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20000"/>
              </a:lnSpc>
              <a:buClr>
                <a:srgbClr val="A6150C"/>
              </a:buClr>
              <a:buFont typeface="Wingdings" charset="2"/>
              <a:buChar char="§"/>
            </a:pPr>
            <a:endParaRPr lang="da-DK" sz="2400" b="1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3" name="Picture 8">
            <a:extLst>
              <a:ext uri="{FF2B5EF4-FFF2-40B4-BE49-F238E27FC236}">
                <a16:creationId xmlns:a16="http://schemas.microsoft.com/office/drawing/2014/main" id="{188121BA-1BF8-560F-DFCE-8C21E6CCF5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7500" y="4796728"/>
            <a:ext cx="2053317" cy="2061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Lyd 4">
            <a:extLst>
              <a:ext uri="{FF2B5EF4-FFF2-40B4-BE49-F238E27FC236}">
                <a16:creationId xmlns:a16="http://schemas.microsoft.com/office/drawing/2014/main" id="{EF6F87E9-1C1A-88E7-237D-A12E1B2718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52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005"/>
    </mc:Choice>
    <mc:Fallback xmlns="">
      <p:transition spd="slow" advTm="1140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B5C5B6F-EDED-7D42-87F1-8D9FEFC523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188100"/>
              </p:ext>
            </p:extLst>
          </p:nvPr>
        </p:nvGraphicFramePr>
        <p:xfrm>
          <a:off x="666168" y="2910937"/>
          <a:ext cx="10837336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5517">
                  <a:extLst>
                    <a:ext uri="{9D8B030D-6E8A-4147-A177-3AD203B41FA5}">
                      <a16:colId xmlns:a16="http://schemas.microsoft.com/office/drawing/2014/main" val="1142120740"/>
                    </a:ext>
                  </a:extLst>
                </a:gridCol>
                <a:gridCol w="2167467">
                  <a:extLst>
                    <a:ext uri="{9D8B030D-6E8A-4147-A177-3AD203B41FA5}">
                      <a16:colId xmlns:a16="http://schemas.microsoft.com/office/drawing/2014/main" val="366157973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515915932"/>
                    </a:ext>
                  </a:extLst>
                </a:gridCol>
                <a:gridCol w="3246352">
                  <a:extLst>
                    <a:ext uri="{9D8B030D-6E8A-4147-A177-3AD203B41FA5}">
                      <a16:colId xmlns:a16="http://schemas.microsoft.com/office/drawing/2014/main" val="20010352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Species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Foam/bulking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Industrial/municipal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Control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6953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i="1" dirty="0"/>
                        <a:t>Ca. </a:t>
                      </a:r>
                      <a:r>
                        <a:rPr lang="en-US" sz="2000" dirty="0"/>
                        <a:t>Microthrix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F and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Mun</a:t>
                      </a:r>
                      <a:r>
                        <a:rPr lang="en-US" sz="2000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Chemical (PAX)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1062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i="1" dirty="0" err="1"/>
                        <a:t>Gordonia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/>
                        <a:t>Indust</a:t>
                      </a:r>
                      <a:r>
                        <a:rPr lang="en-US" sz="2000" dirty="0"/>
                        <a:t>. + </a:t>
                      </a:r>
                      <a:r>
                        <a:rPr lang="en-US" sz="2000" dirty="0" err="1"/>
                        <a:t>Mun</a:t>
                      </a:r>
                      <a:r>
                        <a:rPr lang="en-US" sz="2000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Chemical (BC100)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0719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i="1" dirty="0" err="1"/>
                        <a:t>Skermania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/>
                        <a:t>Indust</a:t>
                      </a:r>
                      <a:r>
                        <a:rPr lang="en-US" sz="2000" dirty="0"/>
                        <a:t>. + </a:t>
                      </a:r>
                      <a:r>
                        <a:rPr lang="en-US" sz="2000" dirty="0" err="1"/>
                        <a:t>Mun</a:t>
                      </a:r>
                      <a:r>
                        <a:rPr lang="en-US" sz="2000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Chemical (BC100)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244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i="1" dirty="0" err="1"/>
                        <a:t>Thiothrix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Indust</a:t>
                      </a:r>
                      <a:r>
                        <a:rPr lang="en-US" sz="2000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Removal of S, selector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7146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i="1" dirty="0"/>
                        <a:t>Ca. </a:t>
                      </a:r>
                      <a:r>
                        <a:rPr lang="en-US" sz="2000" i="0" dirty="0" err="1"/>
                        <a:t>Amarolinea</a:t>
                      </a:r>
                      <a:endParaRPr lang="en-US" sz="200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Mun</a:t>
                      </a:r>
                      <a:r>
                        <a:rPr lang="en-US" sz="2000" dirty="0"/>
                        <a:t>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??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7649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i="1" dirty="0"/>
                        <a:t>Ca. </a:t>
                      </a:r>
                      <a:r>
                        <a:rPr lang="en-US" sz="2000" i="0" dirty="0" err="1"/>
                        <a:t>Alysiosphaera</a:t>
                      </a:r>
                      <a:endParaRPr lang="en-US" sz="200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Indust</a:t>
                      </a:r>
                      <a:r>
                        <a:rPr lang="en-US" sz="2000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??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161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i="1" dirty="0" err="1"/>
                        <a:t>Neomegalonema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Indust</a:t>
                      </a:r>
                      <a:r>
                        <a:rPr lang="en-US" sz="2000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??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29335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i="0" dirty="0"/>
                        <a:t>…….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1362629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89567C18-5589-0E48-8144-485E530CFB6C}"/>
              </a:ext>
            </a:extLst>
          </p:cNvPr>
          <p:cNvSpPr txBox="1">
            <a:spLocks/>
          </p:cNvSpPr>
          <p:nvPr/>
        </p:nvSpPr>
        <p:spPr>
          <a:xfrm>
            <a:off x="495168" y="-118231"/>
            <a:ext cx="94060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1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Control measures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DC1241-F135-D24D-822D-909B7354585A}"/>
              </a:ext>
            </a:extLst>
          </p:cNvPr>
          <p:cNvSpPr txBox="1"/>
          <p:nvPr/>
        </p:nvSpPr>
        <p:spPr>
          <a:xfrm>
            <a:off x="522628" y="1093032"/>
            <a:ext cx="1137819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General control measures: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Addition of H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ozone, chlorine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Specific control measures: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Addition of specific chemicals, addition or removal of specific nutrients, change in operation (oxygen level, selectors), others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Lyd 19">
            <a:extLst>
              <a:ext uri="{FF2B5EF4-FFF2-40B4-BE49-F238E27FC236}">
                <a16:creationId xmlns:a16="http://schemas.microsoft.com/office/drawing/2014/main" id="{C4C0188D-E688-4D33-22B6-57588CA585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37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672"/>
    </mc:Choice>
    <mc:Fallback xmlns="">
      <p:transition spd="slow" advTm="1486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73A375FF-6C0E-FE4B-9928-B0A7558BB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425" y="940711"/>
            <a:ext cx="10681987" cy="5603226"/>
          </a:xfrm>
        </p:spPr>
        <p:txBody>
          <a:bodyPr>
            <a:normAutofit lnSpcReduction="10000"/>
          </a:bodyPr>
          <a:lstStyle/>
          <a:p>
            <a:pPr marL="535500" indent="-4572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/>
              <a:t>Filamentous bacteria are important members of microbial communities needed for good floc structure</a:t>
            </a:r>
          </a:p>
          <a:p>
            <a:pPr marL="535500" indent="-4572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/>
              <a:t>Nearly all filamentous genera are identified, physiology known for some – check </a:t>
            </a:r>
            <a:r>
              <a:rPr lang="en-US" sz="2400" dirty="0" err="1"/>
              <a:t>MiDAS</a:t>
            </a:r>
            <a:r>
              <a:rPr lang="en-US" sz="2400" dirty="0"/>
              <a:t> </a:t>
            </a:r>
            <a:r>
              <a:rPr lang="en-US" sz="2400" dirty="0" err="1"/>
              <a:t>Fieldguide</a:t>
            </a:r>
            <a:endParaRPr lang="en-US" sz="2400" dirty="0"/>
          </a:p>
          <a:p>
            <a:pPr marL="535500" indent="-4572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/>
              <a:t>Few genera can in high abundance cause foaming and bulking</a:t>
            </a:r>
          </a:p>
          <a:p>
            <a:pPr marL="535500" indent="-4572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/>
              <a:t>They have different ecological niches, but still not well-known what controls their presence</a:t>
            </a:r>
          </a:p>
          <a:p>
            <a:pPr marL="535500" indent="-4572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/>
              <a:t>Dominant filamentous organisms worldwide: </a:t>
            </a:r>
            <a:r>
              <a:rPr lang="en-US" sz="2400" i="1" dirty="0"/>
              <a:t>Ca. </a:t>
            </a:r>
            <a:r>
              <a:rPr lang="en-US" sz="2400" dirty="0"/>
              <a:t>Microthrix</a:t>
            </a:r>
            <a:r>
              <a:rPr lang="en-US" sz="2400" i="1" dirty="0"/>
              <a:t>, </a:t>
            </a:r>
            <a:r>
              <a:rPr lang="en-US" sz="2400" i="1" dirty="0" err="1"/>
              <a:t>Sphaerotilus</a:t>
            </a:r>
            <a:r>
              <a:rPr lang="en-US" sz="2400" i="1" dirty="0"/>
              <a:t>, Trichococcus, </a:t>
            </a:r>
            <a:r>
              <a:rPr lang="en-US" sz="2400" dirty="0"/>
              <a:t>and</a:t>
            </a:r>
            <a:r>
              <a:rPr lang="en-US" sz="2400" i="1" dirty="0"/>
              <a:t> </a:t>
            </a:r>
            <a:r>
              <a:rPr lang="en-US" sz="2400" dirty="0" err="1"/>
              <a:t>Chloroflexi</a:t>
            </a:r>
            <a:r>
              <a:rPr lang="en-US" sz="2400" i="1" dirty="0"/>
              <a:t> </a:t>
            </a:r>
            <a:r>
              <a:rPr lang="en-US" sz="2400" dirty="0"/>
              <a:t>filaments. Some geographical difference in abundance</a:t>
            </a:r>
          </a:p>
          <a:p>
            <a:pPr marL="535500" indent="-4572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/>
              <a:t>Species resolution is important</a:t>
            </a:r>
          </a:p>
          <a:p>
            <a:pPr marL="535500" indent="-4572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/>
              <a:t>Know your plant!</a:t>
            </a:r>
          </a:p>
          <a:p>
            <a:pPr marL="535500" indent="-4572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/>
              <a:t>Control measures exist against some, not all</a:t>
            </a:r>
          </a:p>
          <a:p>
            <a:pPr marL="7830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en-US" sz="24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ADDB0F1-F5F0-064C-98E0-A9508D11FC8D}"/>
              </a:ext>
            </a:extLst>
          </p:cNvPr>
          <p:cNvSpPr/>
          <p:nvPr/>
        </p:nvSpPr>
        <p:spPr>
          <a:xfrm>
            <a:off x="619425" y="161635"/>
            <a:ext cx="103819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Conclusions</a:t>
            </a:r>
            <a:endParaRPr kumimoji="0" lang="da-DK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Lyd 3">
            <a:extLst>
              <a:ext uri="{FF2B5EF4-FFF2-40B4-BE49-F238E27FC236}">
                <a16:creationId xmlns:a16="http://schemas.microsoft.com/office/drawing/2014/main" id="{6FD00D98-9F36-0F85-B196-E9AA132653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327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506"/>
    </mc:Choice>
    <mc:Fallback xmlns="">
      <p:transition spd="slow" advTm="1145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67373" y="857250"/>
            <a:ext cx="6011597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Course on 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Microbiology and Metabolism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Acknowledgments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zh-CN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The MiDAS Team in Aalborg: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Marta Nierychlo, Susan Hansen, Morten Dueholm, Caitlin Singleton, Miriam Peces, Kasper Andersen, Marie Risgaard-Jensen, Francesca Petriglieri, Giulia Dottorini, Zivile Kondrotaite, Jette Petersen, Yijuan Yu, Nick Green, Sofie Sacho Vestergaard, Martin Andersen, Per Halkjær Nielsen.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pic>
        <p:nvPicPr>
          <p:cNvPr id="2" name="Picture 4" descr="A logo of a university&#10;&#10;Description automatically generated">
            <a:extLst>
              <a:ext uri="{FF2B5EF4-FFF2-40B4-BE49-F238E27FC236}">
                <a16:creationId xmlns:a16="http://schemas.microsoft.com/office/drawing/2014/main" id="{50A59E41-E3AD-D0C0-AACD-5A5AE4211F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0695" y="5624514"/>
            <a:ext cx="952500" cy="1115122"/>
          </a:xfrm>
          <a:prstGeom prst="rect">
            <a:avLst/>
          </a:prstGeom>
        </p:spPr>
      </p:pic>
      <p:pic>
        <p:nvPicPr>
          <p:cNvPr id="6" name="Lyd 5">
            <a:extLst>
              <a:ext uri="{FF2B5EF4-FFF2-40B4-BE49-F238E27FC236}">
                <a16:creationId xmlns:a16="http://schemas.microsoft.com/office/drawing/2014/main" id="{7D701620-9207-6736-16F6-45ACB76352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22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239"/>
    </mc:Choice>
    <mc:Fallback xmlns="">
      <p:transition spd="slow" advTm="282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823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2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09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80698F5-590A-6B40-8483-37E53D7C61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505" y="1190894"/>
            <a:ext cx="5850662" cy="31289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8DEDE4-BED1-674F-AC5A-3538A1DE42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7272" y="3477951"/>
            <a:ext cx="2507189" cy="289533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AE83A85-4462-2B45-970F-543B6C50DE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64930" y="1190894"/>
            <a:ext cx="3349137" cy="457411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6F40B32E-EFDE-054E-9782-827D8C184D86}"/>
              </a:ext>
            </a:extLst>
          </p:cNvPr>
          <p:cNvSpPr txBox="1">
            <a:spLocks/>
          </p:cNvSpPr>
          <p:nvPr/>
        </p:nvSpPr>
        <p:spPr bwMode="auto">
          <a:xfrm>
            <a:off x="576751" y="193847"/>
            <a:ext cx="1113899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Arial"/>
              </a:rPr>
              <a:t>Identification</a:t>
            </a:r>
            <a:r>
              <a:rPr kumimoji="0" lang="da-DK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Arial"/>
              </a:rPr>
              <a:t> of </a:t>
            </a:r>
            <a:r>
              <a:rPr kumimoji="0" lang="da-DK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Arial"/>
              </a:rPr>
              <a:t>filamentous</a:t>
            </a:r>
            <a:r>
              <a:rPr kumimoji="0" lang="da-DK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Arial"/>
              </a:rPr>
              <a:t> </a:t>
            </a:r>
            <a:r>
              <a:rPr kumimoji="0" lang="da-DK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Arial"/>
              </a:rPr>
              <a:t>microorganisms</a:t>
            </a:r>
            <a:r>
              <a:rPr kumimoji="0" lang="da-DK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Arial"/>
              </a:rPr>
              <a:t> by light </a:t>
            </a:r>
            <a:r>
              <a:rPr kumimoji="0" lang="da-DK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Arial"/>
              </a:rPr>
              <a:t>microscopy</a:t>
            </a:r>
            <a:endParaRPr kumimoji="0" lang="da-DK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ＭＳ Ｐゴシック" charset="0"/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7A957AF-8A5D-DE4D-B32B-AC66E52201F2}"/>
              </a:ext>
            </a:extLst>
          </p:cNvPr>
          <p:cNvSpPr txBox="1"/>
          <p:nvPr/>
        </p:nvSpPr>
        <p:spPr>
          <a:xfrm>
            <a:off x="11063005" y="128924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41F42FA-761D-0F43-90B9-223342A708DB}"/>
              </a:ext>
            </a:extLst>
          </p:cNvPr>
          <p:cNvSpPr txBox="1"/>
          <p:nvPr/>
        </p:nvSpPr>
        <p:spPr>
          <a:xfrm>
            <a:off x="742951" y="1352362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1975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F72854B-173D-5947-A5DF-5BBA97A1E8FC}"/>
              </a:ext>
            </a:extLst>
          </p:cNvPr>
          <p:cNvSpPr txBox="1"/>
          <p:nvPr/>
        </p:nvSpPr>
        <p:spPr>
          <a:xfrm>
            <a:off x="3283646" y="5726951"/>
            <a:ext cx="1597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Dirk Eikelboom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TNO Delft</a:t>
            </a:r>
          </a:p>
        </p:txBody>
      </p:sp>
      <p:pic>
        <p:nvPicPr>
          <p:cNvPr id="35" name="Lyd 34">
            <a:extLst>
              <a:ext uri="{FF2B5EF4-FFF2-40B4-BE49-F238E27FC236}">
                <a16:creationId xmlns:a16="http://schemas.microsoft.com/office/drawing/2014/main" id="{730DD36F-CE08-BF4F-6B8B-FA44A6815E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28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693"/>
    </mc:Choice>
    <mc:Fallback xmlns="">
      <p:transition spd="slow" advTm="486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7DEFEB3-5E01-8A49-835D-BC0CBCFAA78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8478502" y="3451224"/>
            <a:ext cx="2356513" cy="33597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99B45A6-330A-0542-9669-8E08141B9A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2053771" y="-524375"/>
            <a:ext cx="4103508" cy="56507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DC7D3BA-CF44-E143-9AB5-757F4D939D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46411" y="249237"/>
            <a:ext cx="2620697" cy="31448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Billede 1" descr="C:\Users\Caroline Kragelund\Desktop\0041_2.jpg">
            <a:extLst>
              <a:ext uri="{FF2B5EF4-FFF2-40B4-BE49-F238E27FC236}">
                <a16:creationId xmlns:a16="http://schemas.microsoft.com/office/drawing/2014/main" id="{44332B9E-A2FC-E641-BB94-27BBA7A3E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7512" y="4092396"/>
            <a:ext cx="2587283" cy="236808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Billede 0" descr="S_235_skum_neisser_1.jpg">
            <a:extLst>
              <a:ext uri="{FF2B5EF4-FFF2-40B4-BE49-F238E27FC236}">
                <a16:creationId xmlns:a16="http://schemas.microsoft.com/office/drawing/2014/main" id="{7FC314C8-CC27-4645-BD4D-F644E03267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2440" y="4092396"/>
            <a:ext cx="2672292" cy="234751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4C2C8BF-A1D4-7648-808E-935A492F760B}"/>
              </a:ext>
            </a:extLst>
          </p:cNvPr>
          <p:cNvSpPr txBox="1"/>
          <p:nvPr/>
        </p:nvSpPr>
        <p:spPr>
          <a:xfrm>
            <a:off x="1449058" y="4116982"/>
            <a:ext cx="1511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Gram staining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E07F68-2C96-E244-A302-BE41F843D8C6}"/>
              </a:ext>
            </a:extLst>
          </p:cNvPr>
          <p:cNvSpPr txBox="1"/>
          <p:nvPr/>
        </p:nvSpPr>
        <p:spPr>
          <a:xfrm>
            <a:off x="5136705" y="4116982"/>
            <a:ext cx="1689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Neisser staining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6D433F-E8A5-2445-AB8D-C5C0D0C86BC2}"/>
              </a:ext>
            </a:extLst>
          </p:cNvPr>
          <p:cNvSpPr txBox="1"/>
          <p:nvPr/>
        </p:nvSpPr>
        <p:spPr>
          <a:xfrm>
            <a:off x="8958262" y="1960235"/>
            <a:ext cx="1180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021N</a:t>
            </a:r>
          </a:p>
        </p:txBody>
      </p:sp>
      <p:pic>
        <p:nvPicPr>
          <p:cNvPr id="16" name="Lyd 15">
            <a:extLst>
              <a:ext uri="{FF2B5EF4-FFF2-40B4-BE49-F238E27FC236}">
                <a16:creationId xmlns:a16="http://schemas.microsoft.com/office/drawing/2014/main" id="{98BA3F95-369A-0A74-8E88-F1634391D2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3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32"/>
    </mc:Choice>
    <mc:Fallback xmlns="">
      <p:transition spd="slow" advTm="104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itel 1"/>
          <p:cNvSpPr txBox="1">
            <a:spLocks/>
          </p:cNvSpPr>
          <p:nvPr/>
        </p:nvSpPr>
        <p:spPr bwMode="auto">
          <a:xfrm>
            <a:off x="582587" y="265284"/>
            <a:ext cx="105195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da-DK" sz="2800" b="0" dirty="0" err="1">
                <a:solidFill>
                  <a:srgbClr val="002060"/>
                </a:solidFill>
                <a:latin typeface="+mn-lt"/>
                <a:cs typeface="Arial"/>
              </a:rPr>
              <a:t>Identification</a:t>
            </a:r>
            <a:r>
              <a:rPr lang="da-DK" sz="2800" b="0" dirty="0">
                <a:solidFill>
                  <a:srgbClr val="002060"/>
                </a:solidFill>
                <a:latin typeface="+mn-lt"/>
                <a:cs typeface="Arial"/>
              </a:rPr>
              <a:t> of </a:t>
            </a:r>
            <a:r>
              <a:rPr lang="da-DK" sz="2800" b="0" i="1" dirty="0">
                <a:solidFill>
                  <a:srgbClr val="002060"/>
                </a:solidFill>
                <a:latin typeface="+mn-lt"/>
                <a:cs typeface="Arial"/>
              </a:rPr>
              <a:t>Microthrix parvicella </a:t>
            </a:r>
            <a:r>
              <a:rPr lang="da-DK" sz="2800" b="0" dirty="0">
                <a:solidFill>
                  <a:srgbClr val="002060"/>
                </a:solidFill>
                <a:latin typeface="+mn-lt"/>
                <a:cs typeface="Arial"/>
              </a:rPr>
              <a:t>by light </a:t>
            </a:r>
            <a:r>
              <a:rPr lang="da-DK" sz="2800" b="0" dirty="0" err="1">
                <a:solidFill>
                  <a:srgbClr val="002060"/>
                </a:solidFill>
                <a:latin typeface="+mn-lt"/>
                <a:cs typeface="Arial"/>
              </a:rPr>
              <a:t>microscopy</a:t>
            </a:r>
            <a:r>
              <a:rPr lang="da-DK" sz="2800" b="0" dirty="0">
                <a:solidFill>
                  <a:srgbClr val="002060"/>
                </a:solidFill>
                <a:latin typeface="+mn-lt"/>
                <a:cs typeface="Arial"/>
              </a:rPr>
              <a:t> and </a:t>
            </a:r>
            <a:r>
              <a:rPr lang="da-DK" sz="2800" b="0" dirty="0" err="1">
                <a:solidFill>
                  <a:srgbClr val="002060"/>
                </a:solidFill>
                <a:latin typeface="+mn-lt"/>
                <a:cs typeface="Arial"/>
              </a:rPr>
              <a:t>staining</a:t>
            </a:r>
            <a:endParaRPr lang="da-DK" sz="2800" b="0" dirty="0">
              <a:solidFill>
                <a:srgbClr val="002060"/>
              </a:solidFill>
              <a:latin typeface="+mn-lt"/>
              <a:cs typeface="Arial"/>
            </a:endParaRPr>
          </a:p>
        </p:txBody>
      </p:sp>
      <p:pic>
        <p:nvPicPr>
          <p:cNvPr id="65545" name="Picture 5" descr="3983_083"/>
          <p:cNvPicPr>
            <a:picLocks noChangeAspect="1" noChangeArrowheads="1"/>
          </p:cNvPicPr>
          <p:nvPr/>
        </p:nvPicPr>
        <p:blipFill>
          <a:blip r:embed="rId6">
            <a:lum brigh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7547" y="1021378"/>
            <a:ext cx="3311525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6" name="Picture 6" descr="3983_058"/>
          <p:cNvPicPr>
            <a:picLocks noChangeAspect="1" noChangeArrowheads="1"/>
          </p:cNvPicPr>
          <p:nvPr/>
        </p:nvPicPr>
        <p:blipFill>
          <a:blip r:embed="rId7">
            <a:lum bright="24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7547" y="3638291"/>
            <a:ext cx="3311525" cy="243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0E822532-933E-3B4A-BE53-F827101BB92F}"/>
              </a:ext>
            </a:extLst>
          </p:cNvPr>
          <p:cNvGrpSpPr/>
          <p:nvPr/>
        </p:nvGrpSpPr>
        <p:grpSpPr>
          <a:xfrm>
            <a:off x="5139801" y="811016"/>
            <a:ext cx="4879032" cy="5599313"/>
            <a:chOff x="5105400" y="764705"/>
            <a:chExt cx="4879032" cy="5599313"/>
          </a:xfrm>
        </p:grpSpPr>
        <p:pic>
          <p:nvPicPr>
            <p:cNvPr id="25" name="Picture 1" descr="C:\Users\Caroline Kragelund\Desktop\Documents\Billeder\Filament nøgle\filament nøgle\nøgle 3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400" y="764705"/>
              <a:ext cx="4879032" cy="5599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" name="Group 1"/>
            <p:cNvGrpSpPr/>
            <p:nvPr/>
          </p:nvGrpSpPr>
          <p:grpSpPr>
            <a:xfrm>
              <a:off x="5807968" y="2924944"/>
              <a:ext cx="4040068" cy="962392"/>
              <a:chOff x="4283968" y="3140968"/>
              <a:chExt cx="4040068" cy="962392"/>
            </a:xfrm>
          </p:grpSpPr>
          <p:cxnSp>
            <p:nvCxnSpPr>
              <p:cNvPr id="65547" name="Lige forbindelse 13"/>
              <p:cNvCxnSpPr>
                <a:cxnSpLocks noChangeShapeType="1"/>
              </p:cNvCxnSpPr>
              <p:nvPr/>
            </p:nvCxnSpPr>
            <p:spPr bwMode="auto">
              <a:xfrm>
                <a:off x="6063788" y="3833870"/>
                <a:ext cx="1333170" cy="173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65548" name="Lige forbindelse 15"/>
              <p:cNvCxnSpPr>
                <a:cxnSpLocks noChangeShapeType="1"/>
              </p:cNvCxnSpPr>
              <p:nvPr/>
            </p:nvCxnSpPr>
            <p:spPr bwMode="auto">
              <a:xfrm>
                <a:off x="4933181" y="3468512"/>
                <a:ext cx="289299" cy="2302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65549" name="Lige forbindelse 17"/>
              <p:cNvCxnSpPr>
                <a:cxnSpLocks noChangeShapeType="1"/>
              </p:cNvCxnSpPr>
              <p:nvPr/>
            </p:nvCxnSpPr>
            <p:spPr bwMode="auto">
              <a:xfrm>
                <a:off x="4531267" y="3785612"/>
                <a:ext cx="146649" cy="173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sp>
            <p:nvSpPr>
              <p:cNvPr id="65550" name="Rektangel 19"/>
              <p:cNvSpPr>
                <a:spLocks noChangeArrowheads="1"/>
              </p:cNvSpPr>
              <p:nvPr/>
            </p:nvSpPr>
            <p:spPr bwMode="auto">
              <a:xfrm>
                <a:off x="6901988" y="3605270"/>
                <a:ext cx="1422048" cy="498090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/>
              <a:lstStyle/>
              <a:p>
                <a:pPr algn="ctr"/>
                <a:endParaRPr lang="en-US">
                  <a:cs typeface="Times New Roman" charset="0"/>
                </a:endParaRPr>
              </a:p>
            </p:txBody>
          </p:sp>
          <p:cxnSp>
            <p:nvCxnSpPr>
              <p:cNvPr id="26" name="Lige forbindelse 15"/>
              <p:cNvCxnSpPr>
                <a:cxnSpLocks noChangeShapeType="1"/>
              </p:cNvCxnSpPr>
              <p:nvPr/>
            </p:nvCxnSpPr>
            <p:spPr bwMode="auto">
              <a:xfrm flipV="1">
                <a:off x="5229331" y="3465110"/>
                <a:ext cx="0" cy="17344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29" name="Lige forbindelse 15"/>
              <p:cNvCxnSpPr>
                <a:cxnSpLocks noChangeShapeType="1"/>
              </p:cNvCxnSpPr>
              <p:nvPr/>
            </p:nvCxnSpPr>
            <p:spPr bwMode="auto">
              <a:xfrm flipV="1">
                <a:off x="4665598" y="3645024"/>
                <a:ext cx="0" cy="150456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32" name="Lige forbindelse 15"/>
              <p:cNvCxnSpPr>
                <a:cxnSpLocks noChangeShapeType="1"/>
              </p:cNvCxnSpPr>
              <p:nvPr/>
            </p:nvCxnSpPr>
            <p:spPr bwMode="auto">
              <a:xfrm flipV="1">
                <a:off x="4283968" y="3140968"/>
                <a:ext cx="0" cy="497582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</p:grpSp>
      </p:grpSp>
      <p:pic>
        <p:nvPicPr>
          <p:cNvPr id="7" name="Lyd 6">
            <a:extLst>
              <a:ext uri="{FF2B5EF4-FFF2-40B4-BE49-F238E27FC236}">
                <a16:creationId xmlns:a16="http://schemas.microsoft.com/office/drawing/2014/main" id="{8C610102-263D-5A1D-F2E2-0E96DF1FEA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52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936"/>
    </mc:Choice>
    <mc:Fallback xmlns="">
      <p:transition spd="slow" advTm="319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7201" name="Group 49">
            <a:extLst>
              <a:ext uri="{FF2B5EF4-FFF2-40B4-BE49-F238E27FC236}">
                <a16:creationId xmlns:a16="http://schemas.microsoft.com/office/drawing/2014/main" id="{2FA3F391-579F-A196-FDDD-6101C457A3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246638"/>
              </p:ext>
            </p:extLst>
          </p:nvPr>
        </p:nvGraphicFramePr>
        <p:xfrm>
          <a:off x="989013" y="1624786"/>
          <a:ext cx="9283700" cy="3813608"/>
        </p:xfrm>
        <a:graphic>
          <a:graphicData uri="http://schemas.openxmlformats.org/drawingml/2006/table">
            <a:tbl>
              <a:tblPr/>
              <a:tblGrid>
                <a:gridCol w="3477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59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048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Suggested causative condition 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Indicative filament types 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37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Low DO concentration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Sphaerotilus Natans</a:t>
                      </a: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, Type 1701 and </a:t>
                      </a:r>
                      <a:r>
                        <a:rPr kumimoji="0" lang="en-GB" altLang="en-US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Haliscomenobacter hydrossis</a:t>
                      </a:r>
                      <a:endParaRPr kumimoji="0" lang="en-GB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 Slab" pitchFamily="2" charset="0"/>
                        <a:ea typeface="Roboto Slab" pitchFamily="2" charset="0"/>
                        <a:cs typeface="Times New Roman" panose="02020603050405020304" pitchFamily="18" charset="0"/>
                      </a:endParaRP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005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Low F/M, longer sludge ages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‘Micothrix parvicella’</a:t>
                      </a: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GB" altLang="en-US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Nocardia</a:t>
                      </a: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 spp., </a:t>
                      </a:r>
                      <a:r>
                        <a:rPr kumimoji="0" lang="en-GB" altLang="en-US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Haliscomenobacter</a:t>
                      </a: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GB" altLang="en-US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hydrossis</a:t>
                      </a: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, Types 021N, 0041, 0675, 0092, 0581, 0961, 0803, 0914 and 1851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588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Presence of sulphides / septic wastewater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Thiothrix</a:t>
                      </a: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 spp.., </a:t>
                      </a:r>
                      <a:r>
                        <a:rPr kumimoji="0" lang="en-GB" altLang="en-US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Beggiatoa</a:t>
                      </a: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 and Type 021N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6836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Readily biodegradable soluble substrates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Sphaerotilus Natans</a:t>
                      </a: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GB" altLang="en-US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Thiothrix</a:t>
                      </a: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 spp., </a:t>
                      </a:r>
                      <a:r>
                        <a:rPr kumimoji="0" lang="en-GB" altLang="en-US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Haliscomenobacter</a:t>
                      </a: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GB" altLang="en-US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hydrossis</a:t>
                      </a: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GB" altLang="en-US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‘Nostocoida limicola’</a:t>
                      </a: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, Type 1851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254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Slowly biodegradable or particulate substrates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‘Micothrix parvicella’</a:t>
                      </a: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, Type 0041, 0675 and 0092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18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N or P deficiency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Thiothrix</a:t>
                      </a: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 spp., </a:t>
                      </a:r>
                      <a:r>
                        <a:rPr kumimoji="0" lang="en-GB" altLang="en-US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Sphaerotilus Natans</a:t>
                      </a: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GB" altLang="en-US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Haliscomenobacter</a:t>
                      </a: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GB" altLang="en-US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hydrossis</a:t>
                      </a:r>
                      <a:r>
                        <a:rPr kumimoji="0" lang="en-GB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, Type 021N, 0041 and 0675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810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Low pH (&lt;6)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" panose="02020603050405020304" pitchFamily="18" charset="0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 Slab" pitchFamily="2" charset="0"/>
                          <a:ea typeface="Roboto Slab" pitchFamily="2" charset="0"/>
                          <a:cs typeface="Times New Roman" panose="02020603050405020304" pitchFamily="18" charset="0"/>
                        </a:rPr>
                        <a:t>Eukaryotic fungi</a:t>
                      </a:r>
                    </a:p>
                  </a:txBody>
                  <a:tcPr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26646" name="Group 46">
            <a:extLst>
              <a:ext uri="{FF2B5EF4-FFF2-40B4-BE49-F238E27FC236}">
                <a16:creationId xmlns:a16="http://schemas.microsoft.com/office/drawing/2014/main" id="{15053BCC-106E-63EA-4F3B-33E57D58FCA6}"/>
              </a:ext>
            </a:extLst>
          </p:cNvPr>
          <p:cNvGrpSpPr>
            <a:grpSpLocks/>
          </p:cNvGrpSpPr>
          <p:nvPr/>
        </p:nvGrpSpPr>
        <p:grpSpPr bwMode="auto">
          <a:xfrm>
            <a:off x="1016000" y="5445125"/>
            <a:ext cx="9256713" cy="830263"/>
            <a:chOff x="608" y="3550"/>
            <a:chExt cx="4924" cy="523"/>
          </a:xfrm>
        </p:grpSpPr>
        <p:sp>
          <p:nvSpPr>
            <p:cNvPr id="26649" name="AutoShape 47">
              <a:extLst>
                <a:ext uri="{FF2B5EF4-FFF2-40B4-BE49-F238E27FC236}">
                  <a16:creationId xmlns:a16="http://schemas.microsoft.com/office/drawing/2014/main" id="{BBDC7EA5-86EC-DF13-7F72-70E3DAF7A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" y="3725"/>
              <a:ext cx="400" cy="1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402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6650" name="Text Box 48">
              <a:extLst>
                <a:ext uri="{FF2B5EF4-FFF2-40B4-BE49-F238E27FC236}">
                  <a16:creationId xmlns:a16="http://schemas.microsoft.com/office/drawing/2014/main" id="{18340857-B989-2658-7EBA-51FBD207AE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2" y="3550"/>
              <a:ext cx="4500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952500" indent="-3810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>
                  <a:srgbClr val="0033CC"/>
                </a:buClr>
                <a:buFont typeface="Wingdings 3" panose="05040102010807070707" pitchFamily="18" charset="2"/>
                <a:buNone/>
              </a:pPr>
              <a:r>
                <a:rPr lang="en-GB" altLang="en-US" sz="24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There are no certainties about the causative conditions.</a:t>
              </a:r>
            </a:p>
          </p:txBody>
        </p:sp>
      </p:grpSp>
      <p:sp>
        <p:nvSpPr>
          <p:cNvPr id="26647" name="Rectangle 2">
            <a:extLst>
              <a:ext uri="{FF2B5EF4-FFF2-40B4-BE49-F238E27FC236}">
                <a16:creationId xmlns:a16="http://schemas.microsoft.com/office/drawing/2014/main" id="{A9337F7B-D8D8-5973-E6BB-51A0F665E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925" y="648092"/>
            <a:ext cx="94138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latin typeface="Roboto Slab" pitchFamily="2" charset="0"/>
                <a:cs typeface="Roboto Slab" pitchFamily="2" charset="0"/>
              </a:rPr>
              <a:t>Bulking sludge microbiology </a:t>
            </a:r>
          </a:p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latin typeface="Roboto Slab" pitchFamily="2" charset="0"/>
                <a:cs typeface="Roboto Slab" pitchFamily="2" charset="0"/>
              </a:rPr>
              <a:t>(filamentous morphotypes)</a:t>
            </a:r>
            <a:endParaRPr lang="en-GB" altLang="en-US" dirty="0">
              <a:solidFill>
                <a:srgbClr val="FF0000"/>
              </a:solidFill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26648" name="TextBox 1">
            <a:extLst>
              <a:ext uri="{FF2B5EF4-FFF2-40B4-BE49-F238E27FC236}">
                <a16:creationId xmlns:a16="http://schemas.microsoft.com/office/drawing/2014/main" id="{DAF38132-E951-DC32-9818-D96BBC6A7F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6875" y="6240463"/>
            <a:ext cx="3671888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nl-NL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Martins, A. M., Pagilla, K., Heijnen, J. J., &amp; van Loosdrecht, M. C. (2004). Filamentous bulking sludge—a critical review. </a:t>
            </a:r>
            <a:r>
              <a:rPr lang="nl-NL" altLang="nl-NL" sz="900" i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Water research</a:t>
            </a:r>
            <a:r>
              <a:rPr lang="nl-NL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, </a:t>
            </a:r>
            <a:r>
              <a:rPr lang="nl-NL" altLang="nl-NL" sz="900" i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38</a:t>
            </a:r>
            <a:r>
              <a:rPr lang="nl-NL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(4), 793-817.</a:t>
            </a:r>
            <a:endParaRPr lang="nl-NL" altLang="nl-NL" sz="900">
              <a:latin typeface="Roboto Slab" pitchFamily="2" charset="0"/>
              <a:cs typeface="Roboto Slab" pitchFamily="2" charset="0"/>
            </a:endParaRPr>
          </a:p>
        </p:txBody>
      </p:sp>
      <p:pic>
        <p:nvPicPr>
          <p:cNvPr id="7" name="Lyd 6">
            <a:extLst>
              <a:ext uri="{FF2B5EF4-FFF2-40B4-BE49-F238E27FC236}">
                <a16:creationId xmlns:a16="http://schemas.microsoft.com/office/drawing/2014/main" id="{D67456BB-7779-C359-CFF8-760558BF62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389"/>
    </mc:Choice>
    <mc:Fallback xmlns="">
      <p:transition spd="slow" advTm="1063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pe 11">
            <a:extLst>
              <a:ext uri="{FF2B5EF4-FFF2-40B4-BE49-F238E27FC236}">
                <a16:creationId xmlns:a16="http://schemas.microsoft.com/office/drawing/2014/main" id="{2B55B57A-FF5A-4F4D-B840-51FBE32588EE}"/>
              </a:ext>
            </a:extLst>
          </p:cNvPr>
          <p:cNvGrpSpPr/>
          <p:nvPr/>
        </p:nvGrpSpPr>
        <p:grpSpPr>
          <a:xfrm>
            <a:off x="2504661" y="4705395"/>
            <a:ext cx="2873711" cy="2032186"/>
            <a:chOff x="811917" y="1273969"/>
            <a:chExt cx="7149845" cy="4953482"/>
          </a:xfrm>
        </p:grpSpPr>
        <p:pic>
          <p:nvPicPr>
            <p:cNvPr id="13" name="Picture 10">
              <a:extLst>
                <a:ext uri="{FF2B5EF4-FFF2-40B4-BE49-F238E27FC236}">
                  <a16:creationId xmlns:a16="http://schemas.microsoft.com/office/drawing/2014/main" id="{6FA6B6A2-0C4E-6866-8088-A3F51E88BA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8705" y="1339938"/>
              <a:ext cx="6993057" cy="4887513"/>
            </a:xfrm>
            <a:prstGeom prst="rect">
              <a:avLst/>
            </a:prstGeom>
          </p:spPr>
        </p:pic>
        <p:sp>
          <p:nvSpPr>
            <p:cNvPr id="14" name="Tekstfelt 13">
              <a:extLst>
                <a:ext uri="{FF2B5EF4-FFF2-40B4-BE49-F238E27FC236}">
                  <a16:creationId xmlns:a16="http://schemas.microsoft.com/office/drawing/2014/main" id="{10648EA6-2595-62DF-2E1E-5517EA52AC9D}"/>
                </a:ext>
              </a:extLst>
            </p:cNvPr>
            <p:cNvSpPr txBox="1"/>
            <p:nvPr/>
          </p:nvSpPr>
          <p:spPr>
            <a:xfrm>
              <a:off x="865843" y="1273969"/>
              <a:ext cx="457200" cy="4324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Tekstfelt 14">
              <a:extLst>
                <a:ext uri="{FF2B5EF4-FFF2-40B4-BE49-F238E27FC236}">
                  <a16:creationId xmlns:a16="http://schemas.microsoft.com/office/drawing/2014/main" id="{8C4E8833-8BAF-FD2E-3EA3-0BD1C1AE177A}"/>
                </a:ext>
              </a:extLst>
            </p:cNvPr>
            <p:cNvSpPr txBox="1"/>
            <p:nvPr/>
          </p:nvSpPr>
          <p:spPr>
            <a:xfrm>
              <a:off x="811917" y="4803668"/>
              <a:ext cx="4572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CF7EB97-FF8E-2748-F1F7-0A5AF48CD058}"/>
              </a:ext>
            </a:extLst>
          </p:cNvPr>
          <p:cNvGrpSpPr/>
          <p:nvPr/>
        </p:nvGrpSpPr>
        <p:grpSpPr>
          <a:xfrm>
            <a:off x="397042" y="1451851"/>
            <a:ext cx="7822618" cy="3789928"/>
            <a:chOff x="35815" y="2115583"/>
            <a:chExt cx="8589314" cy="4161380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B7666A1D-7716-3D7E-AF82-03D3D7015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5815" y="2115583"/>
              <a:ext cx="5178586" cy="2083071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23" name="Billede 1" descr="Et billede, der indeholder tekst&#10;&#10;Automatisk genereret beskrivelse">
              <a:extLst>
                <a:ext uri="{FF2B5EF4-FFF2-40B4-BE49-F238E27FC236}">
                  <a16:creationId xmlns:a16="http://schemas.microsoft.com/office/drawing/2014/main" id="{490D9F7A-57E4-8BE8-0356-03D4F517F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834" y="3450835"/>
              <a:ext cx="4919295" cy="2826128"/>
            </a:xfrm>
            <a:prstGeom prst="rect">
              <a:avLst/>
            </a:prstGeom>
            <a:ln w="12700">
              <a:solidFill>
                <a:schemeClr val="tx1"/>
              </a:solidFill>
            </a:ln>
            <a:effectLst>
              <a:reflection endPos="0" dist="50800" dir="5400000" sy="-100000" algn="bl" rotWithShape="0"/>
              <a:softEdge rad="0"/>
            </a:effectLst>
          </p:spPr>
        </p:pic>
      </p:grpSp>
      <p:pic>
        <p:nvPicPr>
          <p:cNvPr id="3" name="Picture 11">
            <a:extLst>
              <a:ext uri="{FF2B5EF4-FFF2-40B4-BE49-F238E27FC236}">
                <a16:creationId xmlns:a16="http://schemas.microsoft.com/office/drawing/2014/main" id="{EDAD3C7B-6C7E-9665-5184-EBD5347F808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26940" y="0"/>
            <a:ext cx="1565060" cy="57145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6645F90-5F82-E144-6767-79147FB835F7}"/>
              </a:ext>
            </a:extLst>
          </p:cNvPr>
          <p:cNvSpPr txBox="1">
            <a:spLocks/>
          </p:cNvSpPr>
          <p:nvPr/>
        </p:nvSpPr>
        <p:spPr>
          <a:xfrm>
            <a:off x="317047" y="224512"/>
            <a:ext cx="10349650" cy="86177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The new comprehensive ecosystem-specific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MiDAS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reference database provides species-level identification and classification of all microbes! </a:t>
            </a:r>
            <a:endParaRPr kumimoji="0" lang="da-DK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D66D7C69-FA32-83B3-2891-956443C1A4C5}"/>
              </a:ext>
            </a:extLst>
          </p:cNvPr>
          <p:cNvSpPr txBox="1"/>
          <p:nvPr/>
        </p:nvSpPr>
        <p:spPr>
          <a:xfrm>
            <a:off x="3739470" y="160553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2022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405A06A8-8BCD-A590-20D2-EE0A74C6EDC0}"/>
              </a:ext>
            </a:extLst>
          </p:cNvPr>
          <p:cNvSpPr txBox="1"/>
          <p:nvPr/>
        </p:nvSpPr>
        <p:spPr>
          <a:xfrm>
            <a:off x="7078623" y="270397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2023</a:t>
            </a:r>
          </a:p>
        </p:txBody>
      </p:sp>
      <p:sp>
        <p:nvSpPr>
          <p:cNvPr id="16" name="Rektangel: afrundede hjørner 9">
            <a:extLst>
              <a:ext uri="{FF2B5EF4-FFF2-40B4-BE49-F238E27FC236}">
                <a16:creationId xmlns:a16="http://schemas.microsoft.com/office/drawing/2014/main" id="{484B3EEF-BD24-FEB7-7D6A-4D49F3B7E37A}"/>
              </a:ext>
            </a:extLst>
          </p:cNvPr>
          <p:cNvSpPr/>
          <p:nvPr/>
        </p:nvSpPr>
        <p:spPr>
          <a:xfrm>
            <a:off x="1999932" y="4537313"/>
            <a:ext cx="1135491" cy="86883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740 WWTPs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433 Cities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32 Countries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 Continents</a:t>
            </a:r>
          </a:p>
        </p:txBody>
      </p:sp>
      <p:pic>
        <p:nvPicPr>
          <p:cNvPr id="4" name="Billede 3" descr="Et billede, der indeholder tekst, skærmbillede, Font/skrifttype, nummer/tal&#10;&#10;Automatisk genereret beskrivelse">
            <a:extLst>
              <a:ext uri="{FF2B5EF4-FFF2-40B4-BE49-F238E27FC236}">
                <a16:creationId xmlns:a16="http://schemas.microsoft.com/office/drawing/2014/main" id="{0DF5C216-7BD7-14C1-CD92-45C6BE1FB0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92895" y="3847879"/>
            <a:ext cx="4047754" cy="245756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kstfelt 10">
            <a:extLst>
              <a:ext uri="{FF2B5EF4-FFF2-40B4-BE49-F238E27FC236}">
                <a16:creationId xmlns:a16="http://schemas.microsoft.com/office/drawing/2014/main" id="{5C2CB69B-F8E8-FA4B-8B91-BB51FF95FFB1}"/>
              </a:ext>
            </a:extLst>
          </p:cNvPr>
          <p:cNvSpPr txBox="1"/>
          <p:nvPr/>
        </p:nvSpPr>
        <p:spPr>
          <a:xfrm>
            <a:off x="10909344" y="395484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2024</a:t>
            </a:r>
          </a:p>
        </p:txBody>
      </p:sp>
      <p:pic>
        <p:nvPicPr>
          <p:cNvPr id="24" name="Lyd 23">
            <a:extLst>
              <a:ext uri="{FF2B5EF4-FFF2-40B4-BE49-F238E27FC236}">
                <a16:creationId xmlns:a16="http://schemas.microsoft.com/office/drawing/2014/main" id="{25E126B5-3253-D806-AFFB-77C4DE6454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53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690"/>
    </mc:Choice>
    <mc:Fallback xmlns="">
      <p:transition spd="slow" advTm="436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33D8ECC-6A95-444E-A3D9-7495762547C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8218" y="1139648"/>
            <a:ext cx="6027628" cy="2100256"/>
          </a:xfrm>
          <a:prstGeom prst="rect">
            <a:avLst/>
          </a:prstGeom>
        </p:spPr>
      </p:pic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8E257B9-DC35-5546-B460-969E2217FB57}"/>
              </a:ext>
            </a:extLst>
          </p:cNvPr>
          <p:cNvCxnSpPr>
            <a:cxnSpLocks/>
          </p:cNvCxnSpPr>
          <p:nvPr/>
        </p:nvCxnSpPr>
        <p:spPr>
          <a:xfrm>
            <a:off x="6617480" y="2189776"/>
            <a:ext cx="77589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91C20B3-A651-E043-A5C7-1F413DA77667}"/>
              </a:ext>
            </a:extLst>
          </p:cNvPr>
          <p:cNvCxnSpPr>
            <a:cxnSpLocks/>
          </p:cNvCxnSpPr>
          <p:nvPr/>
        </p:nvCxnSpPr>
        <p:spPr>
          <a:xfrm>
            <a:off x="8797631" y="3423389"/>
            <a:ext cx="0" cy="63264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3AD9B77E-C50C-9C4C-AF3E-FDDD8CF56A95}"/>
              </a:ext>
            </a:extLst>
          </p:cNvPr>
          <p:cNvGrpSpPr/>
          <p:nvPr/>
        </p:nvGrpSpPr>
        <p:grpSpPr>
          <a:xfrm>
            <a:off x="8260045" y="1429243"/>
            <a:ext cx="1425687" cy="1193014"/>
            <a:chOff x="8260045" y="1429243"/>
            <a:chExt cx="1425687" cy="1193014"/>
          </a:xfrm>
        </p:grpSpPr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B97BAFA3-9807-5548-B8D6-CD1193B784A4}"/>
                </a:ext>
              </a:extLst>
            </p:cNvPr>
            <p:cNvSpPr/>
            <p:nvPr/>
          </p:nvSpPr>
          <p:spPr>
            <a:xfrm>
              <a:off x="8830707" y="1533763"/>
              <a:ext cx="855025" cy="1088494"/>
            </a:xfrm>
            <a:custGeom>
              <a:avLst/>
              <a:gdLst>
                <a:gd name="connsiteX0" fmla="*/ 675861 w 2206487"/>
                <a:gd name="connsiteY0" fmla="*/ 1437861 h 3266661"/>
                <a:gd name="connsiteX1" fmla="*/ 768626 w 2206487"/>
                <a:gd name="connsiteY1" fmla="*/ 1775791 h 3266661"/>
                <a:gd name="connsiteX2" fmla="*/ 622852 w 2206487"/>
                <a:gd name="connsiteY2" fmla="*/ 1987826 h 3266661"/>
                <a:gd name="connsiteX3" fmla="*/ 682487 w 2206487"/>
                <a:gd name="connsiteY3" fmla="*/ 2504661 h 3266661"/>
                <a:gd name="connsiteX4" fmla="*/ 815009 w 2206487"/>
                <a:gd name="connsiteY4" fmla="*/ 2729948 h 3266661"/>
                <a:gd name="connsiteX5" fmla="*/ 1046922 w 2206487"/>
                <a:gd name="connsiteY5" fmla="*/ 3266661 h 3266661"/>
                <a:gd name="connsiteX6" fmla="*/ 1696278 w 2206487"/>
                <a:gd name="connsiteY6" fmla="*/ 3240156 h 3266661"/>
                <a:gd name="connsiteX7" fmla="*/ 2107096 w 2206487"/>
                <a:gd name="connsiteY7" fmla="*/ 2650435 h 3266661"/>
                <a:gd name="connsiteX8" fmla="*/ 2206487 w 2206487"/>
                <a:gd name="connsiteY8" fmla="*/ 848139 h 3266661"/>
                <a:gd name="connsiteX9" fmla="*/ 1517374 w 2206487"/>
                <a:gd name="connsiteY9" fmla="*/ 119269 h 3266661"/>
                <a:gd name="connsiteX10" fmla="*/ 344557 w 2206487"/>
                <a:gd name="connsiteY10" fmla="*/ 0 h 3266661"/>
                <a:gd name="connsiteX11" fmla="*/ 0 w 2206487"/>
                <a:gd name="connsiteY11" fmla="*/ 284922 h 3266661"/>
                <a:gd name="connsiteX12" fmla="*/ 563218 w 2206487"/>
                <a:gd name="connsiteY12" fmla="*/ 762000 h 3266661"/>
                <a:gd name="connsiteX13" fmla="*/ 675861 w 2206487"/>
                <a:gd name="connsiteY13" fmla="*/ 1437861 h 3266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06487" h="3266661">
                  <a:moveTo>
                    <a:pt x="675861" y="1437861"/>
                  </a:moveTo>
                  <a:lnTo>
                    <a:pt x="768626" y="1775791"/>
                  </a:lnTo>
                  <a:lnTo>
                    <a:pt x="622852" y="1987826"/>
                  </a:lnTo>
                  <a:lnTo>
                    <a:pt x="682487" y="2504661"/>
                  </a:lnTo>
                  <a:lnTo>
                    <a:pt x="815009" y="2729948"/>
                  </a:lnTo>
                  <a:lnTo>
                    <a:pt x="1046922" y="3266661"/>
                  </a:lnTo>
                  <a:lnTo>
                    <a:pt x="1696278" y="3240156"/>
                  </a:lnTo>
                  <a:lnTo>
                    <a:pt x="2107096" y="2650435"/>
                  </a:lnTo>
                  <a:lnTo>
                    <a:pt x="2206487" y="848139"/>
                  </a:lnTo>
                  <a:lnTo>
                    <a:pt x="1517374" y="119269"/>
                  </a:lnTo>
                  <a:lnTo>
                    <a:pt x="344557" y="0"/>
                  </a:lnTo>
                  <a:lnTo>
                    <a:pt x="0" y="284922"/>
                  </a:lnTo>
                  <a:lnTo>
                    <a:pt x="563218" y="762000"/>
                  </a:lnTo>
                  <a:lnTo>
                    <a:pt x="675861" y="1437861"/>
                  </a:ln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AB020F24-4FD5-2A4C-979C-D95B371AAD0D}"/>
                </a:ext>
              </a:extLst>
            </p:cNvPr>
            <p:cNvSpPr/>
            <p:nvPr/>
          </p:nvSpPr>
          <p:spPr>
            <a:xfrm rot="19592176">
              <a:off x="8260045" y="1429243"/>
              <a:ext cx="180223" cy="835665"/>
            </a:xfrm>
            <a:custGeom>
              <a:avLst/>
              <a:gdLst>
                <a:gd name="connsiteX0" fmla="*/ 675861 w 2206487"/>
                <a:gd name="connsiteY0" fmla="*/ 1437861 h 3266661"/>
                <a:gd name="connsiteX1" fmla="*/ 768626 w 2206487"/>
                <a:gd name="connsiteY1" fmla="*/ 1775791 h 3266661"/>
                <a:gd name="connsiteX2" fmla="*/ 622852 w 2206487"/>
                <a:gd name="connsiteY2" fmla="*/ 1987826 h 3266661"/>
                <a:gd name="connsiteX3" fmla="*/ 682487 w 2206487"/>
                <a:gd name="connsiteY3" fmla="*/ 2504661 h 3266661"/>
                <a:gd name="connsiteX4" fmla="*/ 815009 w 2206487"/>
                <a:gd name="connsiteY4" fmla="*/ 2729948 h 3266661"/>
                <a:gd name="connsiteX5" fmla="*/ 1046922 w 2206487"/>
                <a:gd name="connsiteY5" fmla="*/ 3266661 h 3266661"/>
                <a:gd name="connsiteX6" fmla="*/ 1696278 w 2206487"/>
                <a:gd name="connsiteY6" fmla="*/ 3240156 h 3266661"/>
                <a:gd name="connsiteX7" fmla="*/ 2107096 w 2206487"/>
                <a:gd name="connsiteY7" fmla="*/ 2650435 h 3266661"/>
                <a:gd name="connsiteX8" fmla="*/ 2206487 w 2206487"/>
                <a:gd name="connsiteY8" fmla="*/ 848139 h 3266661"/>
                <a:gd name="connsiteX9" fmla="*/ 1517374 w 2206487"/>
                <a:gd name="connsiteY9" fmla="*/ 119269 h 3266661"/>
                <a:gd name="connsiteX10" fmla="*/ 344557 w 2206487"/>
                <a:gd name="connsiteY10" fmla="*/ 0 h 3266661"/>
                <a:gd name="connsiteX11" fmla="*/ 0 w 2206487"/>
                <a:gd name="connsiteY11" fmla="*/ 284922 h 3266661"/>
                <a:gd name="connsiteX12" fmla="*/ 563218 w 2206487"/>
                <a:gd name="connsiteY12" fmla="*/ 762000 h 3266661"/>
                <a:gd name="connsiteX13" fmla="*/ 675861 w 2206487"/>
                <a:gd name="connsiteY13" fmla="*/ 1437861 h 3266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06487" h="3266661">
                  <a:moveTo>
                    <a:pt x="675861" y="1437861"/>
                  </a:moveTo>
                  <a:lnTo>
                    <a:pt x="768626" y="1775791"/>
                  </a:lnTo>
                  <a:lnTo>
                    <a:pt x="622852" y="1987826"/>
                  </a:lnTo>
                  <a:lnTo>
                    <a:pt x="682487" y="2504661"/>
                  </a:lnTo>
                  <a:lnTo>
                    <a:pt x="815009" y="2729948"/>
                  </a:lnTo>
                  <a:lnTo>
                    <a:pt x="1046922" y="3266661"/>
                  </a:lnTo>
                  <a:lnTo>
                    <a:pt x="1696278" y="3240156"/>
                  </a:lnTo>
                  <a:lnTo>
                    <a:pt x="2107096" y="2650435"/>
                  </a:lnTo>
                  <a:lnTo>
                    <a:pt x="2206487" y="848139"/>
                  </a:lnTo>
                  <a:lnTo>
                    <a:pt x="1517374" y="119269"/>
                  </a:lnTo>
                  <a:lnTo>
                    <a:pt x="344557" y="0"/>
                  </a:lnTo>
                  <a:lnTo>
                    <a:pt x="0" y="284922"/>
                  </a:lnTo>
                  <a:lnTo>
                    <a:pt x="563218" y="762000"/>
                  </a:lnTo>
                  <a:lnTo>
                    <a:pt x="675861" y="1437861"/>
                  </a:ln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D62ACDDB-5173-CF4F-AC93-A24AB99CFA3E}"/>
                </a:ext>
              </a:extLst>
            </p:cNvPr>
            <p:cNvSpPr/>
            <p:nvPr/>
          </p:nvSpPr>
          <p:spPr>
            <a:xfrm rot="21337892">
              <a:off x="9020686" y="1774778"/>
              <a:ext cx="180223" cy="570770"/>
            </a:xfrm>
            <a:custGeom>
              <a:avLst/>
              <a:gdLst>
                <a:gd name="connsiteX0" fmla="*/ 675861 w 2206487"/>
                <a:gd name="connsiteY0" fmla="*/ 1437861 h 3266661"/>
                <a:gd name="connsiteX1" fmla="*/ 768626 w 2206487"/>
                <a:gd name="connsiteY1" fmla="*/ 1775791 h 3266661"/>
                <a:gd name="connsiteX2" fmla="*/ 622852 w 2206487"/>
                <a:gd name="connsiteY2" fmla="*/ 1987826 h 3266661"/>
                <a:gd name="connsiteX3" fmla="*/ 682487 w 2206487"/>
                <a:gd name="connsiteY3" fmla="*/ 2504661 h 3266661"/>
                <a:gd name="connsiteX4" fmla="*/ 815009 w 2206487"/>
                <a:gd name="connsiteY4" fmla="*/ 2729948 h 3266661"/>
                <a:gd name="connsiteX5" fmla="*/ 1046922 w 2206487"/>
                <a:gd name="connsiteY5" fmla="*/ 3266661 h 3266661"/>
                <a:gd name="connsiteX6" fmla="*/ 1696278 w 2206487"/>
                <a:gd name="connsiteY6" fmla="*/ 3240156 h 3266661"/>
                <a:gd name="connsiteX7" fmla="*/ 2107096 w 2206487"/>
                <a:gd name="connsiteY7" fmla="*/ 2650435 h 3266661"/>
                <a:gd name="connsiteX8" fmla="*/ 2206487 w 2206487"/>
                <a:gd name="connsiteY8" fmla="*/ 848139 h 3266661"/>
                <a:gd name="connsiteX9" fmla="*/ 1517374 w 2206487"/>
                <a:gd name="connsiteY9" fmla="*/ 119269 h 3266661"/>
                <a:gd name="connsiteX10" fmla="*/ 344557 w 2206487"/>
                <a:gd name="connsiteY10" fmla="*/ 0 h 3266661"/>
                <a:gd name="connsiteX11" fmla="*/ 0 w 2206487"/>
                <a:gd name="connsiteY11" fmla="*/ 284922 h 3266661"/>
                <a:gd name="connsiteX12" fmla="*/ 563218 w 2206487"/>
                <a:gd name="connsiteY12" fmla="*/ 762000 h 3266661"/>
                <a:gd name="connsiteX13" fmla="*/ 675861 w 2206487"/>
                <a:gd name="connsiteY13" fmla="*/ 1437861 h 3266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06487" h="3266661">
                  <a:moveTo>
                    <a:pt x="675861" y="1437861"/>
                  </a:moveTo>
                  <a:lnTo>
                    <a:pt x="768626" y="1775791"/>
                  </a:lnTo>
                  <a:lnTo>
                    <a:pt x="622852" y="1987826"/>
                  </a:lnTo>
                  <a:lnTo>
                    <a:pt x="682487" y="2504661"/>
                  </a:lnTo>
                  <a:lnTo>
                    <a:pt x="815009" y="2729948"/>
                  </a:lnTo>
                  <a:lnTo>
                    <a:pt x="1046922" y="3266661"/>
                  </a:lnTo>
                  <a:lnTo>
                    <a:pt x="1696278" y="3240156"/>
                  </a:lnTo>
                  <a:lnTo>
                    <a:pt x="2107096" y="2650435"/>
                  </a:lnTo>
                  <a:lnTo>
                    <a:pt x="2206487" y="848139"/>
                  </a:lnTo>
                  <a:lnTo>
                    <a:pt x="1517374" y="119269"/>
                  </a:lnTo>
                  <a:lnTo>
                    <a:pt x="344557" y="0"/>
                  </a:lnTo>
                  <a:lnTo>
                    <a:pt x="0" y="284922"/>
                  </a:lnTo>
                  <a:lnTo>
                    <a:pt x="563218" y="762000"/>
                  </a:lnTo>
                  <a:lnTo>
                    <a:pt x="675861" y="1437861"/>
                  </a:ln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CC1B7489-99F4-3D46-9A4B-A13CC0AE5A2A}"/>
              </a:ext>
            </a:extLst>
          </p:cNvPr>
          <p:cNvSpPr txBox="1"/>
          <p:nvPr/>
        </p:nvSpPr>
        <p:spPr>
          <a:xfrm>
            <a:off x="8065475" y="898508"/>
            <a:ext cx="1464312" cy="5613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Reference</a:t>
            </a:r>
          </a:p>
          <a:p>
            <a:pPr marL="0" marR="0" lvl="0" indent="0" algn="ctr" defTabSz="914400" rtl="0" eaLnBrk="1" fontAlgn="auto" latinLnBrk="0" hangingPunct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database</a:t>
            </a:r>
          </a:p>
        </p:txBody>
      </p:sp>
      <p:pic>
        <p:nvPicPr>
          <p:cNvPr id="20" name="Picture 6" descr="Billedresultat for ribosomal database project">
            <a:extLst>
              <a:ext uri="{FF2B5EF4-FFF2-40B4-BE49-F238E27FC236}">
                <a16:creationId xmlns:a16="http://schemas.microsoft.com/office/drawing/2014/main" id="{99B343B3-1581-CD47-81CB-01B6E9A3D3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79115" y="1668312"/>
            <a:ext cx="2155799" cy="134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1CD0D98-ADFF-2F42-B5C7-CB5F5AD25A7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0663" y="3054699"/>
            <a:ext cx="2059965" cy="300958"/>
          </a:xfrm>
          <a:prstGeom prst="rect">
            <a:avLst/>
          </a:prstGeom>
        </p:spPr>
      </p:pic>
      <p:pic>
        <p:nvPicPr>
          <p:cNvPr id="44" name="Picture 4" descr="Billedresultat for silva database">
            <a:extLst>
              <a:ext uri="{FF2B5EF4-FFF2-40B4-BE49-F238E27FC236}">
                <a16:creationId xmlns:a16="http://schemas.microsoft.com/office/drawing/2014/main" id="{07F2F84A-2DA7-DE4C-BF44-83576EBB21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7808" y="909188"/>
            <a:ext cx="1806259" cy="72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http://aem.asm.org/content/64/3/871/F4.large.jpg">
            <a:extLst>
              <a:ext uri="{FF2B5EF4-FFF2-40B4-BE49-F238E27FC236}">
                <a16:creationId xmlns:a16="http://schemas.microsoft.com/office/drawing/2014/main" id="{E1BCE96D-71A9-6E45-8F5A-F2CFBBE67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8527" y="1585295"/>
            <a:ext cx="1718630" cy="149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14D97495-DC29-1844-8F64-E201E0D9D3E9}"/>
              </a:ext>
            </a:extLst>
          </p:cNvPr>
          <p:cNvSpPr/>
          <p:nvPr/>
        </p:nvSpPr>
        <p:spPr>
          <a:xfrm>
            <a:off x="7874293" y="1439353"/>
            <a:ext cx="1846676" cy="1836269"/>
          </a:xfrm>
          <a:prstGeom prst="roundRect">
            <a:avLst/>
          </a:prstGeom>
          <a:noFill/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B487709-55CA-C648-96F3-5A03818996A0}"/>
              </a:ext>
            </a:extLst>
          </p:cNvPr>
          <p:cNvSpPr txBox="1"/>
          <p:nvPr/>
        </p:nvSpPr>
        <p:spPr>
          <a:xfrm>
            <a:off x="1596224" y="1060008"/>
            <a:ext cx="3745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16S rRNA gene amplicon sequencing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74F1A4-4060-3048-A032-849073651437}"/>
              </a:ext>
            </a:extLst>
          </p:cNvPr>
          <p:cNvSpPr txBox="1"/>
          <p:nvPr/>
        </p:nvSpPr>
        <p:spPr>
          <a:xfrm>
            <a:off x="344740" y="160195"/>
            <a:ext cx="117577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Reference databases </a:t>
            </a:r>
            <a:r>
              <a:rPr kumimoji="0" lang="da-DK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are</a:t>
            </a:r>
            <a:r>
              <a:rPr kumimoji="0" lang="da-DK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a-DK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essential</a:t>
            </a:r>
            <a:r>
              <a:rPr kumimoji="0" lang="da-DK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for </a:t>
            </a:r>
            <a:r>
              <a:rPr kumimoji="0" lang="da-DK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identification</a:t>
            </a:r>
            <a:r>
              <a:rPr kumimoji="0" lang="da-DK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and </a:t>
            </a:r>
            <a:r>
              <a:rPr kumimoji="0" lang="da-DK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classification</a:t>
            </a:r>
            <a:r>
              <a:rPr kumimoji="0" lang="da-DK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!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2679828-3A64-5C45-98CD-E15199C1131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7" t="31088" r="71961" b="33794"/>
          <a:stretch/>
        </p:blipFill>
        <p:spPr>
          <a:xfrm>
            <a:off x="-2246967" y="3695199"/>
            <a:ext cx="1539240" cy="1074420"/>
          </a:xfrm>
          <a:prstGeom prst="rect">
            <a:avLst/>
          </a:prstGeom>
          <a:ln w="28575">
            <a:noFill/>
          </a:ln>
        </p:spPr>
      </p:pic>
      <p:grpSp>
        <p:nvGrpSpPr>
          <p:cNvPr id="25" name="Group 24"/>
          <p:cNvGrpSpPr/>
          <p:nvPr/>
        </p:nvGrpSpPr>
        <p:grpSpPr>
          <a:xfrm>
            <a:off x="7149309" y="4081690"/>
            <a:ext cx="2463215" cy="2696551"/>
            <a:chOff x="7149309" y="4081690"/>
            <a:chExt cx="2463215" cy="2696551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12"/>
            <a:srcRect l="1772" b="12051"/>
            <a:stretch/>
          </p:blipFill>
          <p:spPr>
            <a:xfrm>
              <a:off x="8189476" y="4287951"/>
              <a:ext cx="1362324" cy="2252724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7149309" y="4223696"/>
              <a:ext cx="1128900" cy="2554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Ca</a:t>
              </a: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. Microthrix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unknown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Tetrasphaera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Dechloromonas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unknown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Trichococcus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Rhodoferax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unknown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unknown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Gordonia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Sphingopyxis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Ferruginibacter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unknown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unknown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Propionicimonas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209576" y="4081690"/>
              <a:ext cx="140294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Relative abundance [%]</a:t>
              </a:r>
            </a:p>
          </p:txBody>
        </p:sp>
      </p:grpSp>
      <p:pic>
        <p:nvPicPr>
          <p:cNvPr id="27" name="Picture 2" descr="https://thumbs.dreamstime.com/z/letters-c-g-t-arranged-randomly-acgt-represent-nucleobase-adenine-cytosine-guanine-thymine-found-dna-can-be-used-as-134407295.jp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" t="1457" r="81435" b="85959"/>
          <a:stretch/>
        </p:blipFill>
        <p:spPr bwMode="auto">
          <a:xfrm>
            <a:off x="5431631" y="1989751"/>
            <a:ext cx="431375" cy="33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3" t="8306" r="29473" b="31367"/>
          <a:stretch/>
        </p:blipFill>
        <p:spPr>
          <a:xfrm>
            <a:off x="1987100" y="1874767"/>
            <a:ext cx="656087" cy="630017"/>
          </a:xfrm>
          <a:prstGeom prst="ellipse">
            <a:avLst/>
          </a:prstGeom>
        </p:spPr>
      </p:pic>
      <p:pic>
        <p:nvPicPr>
          <p:cNvPr id="8" name="Lyd 7">
            <a:extLst>
              <a:ext uri="{FF2B5EF4-FFF2-40B4-BE49-F238E27FC236}">
                <a16:creationId xmlns:a16="http://schemas.microsoft.com/office/drawing/2014/main" id="{7ACA5687-CF10-7487-C7B1-669830D8AE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2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826"/>
    </mc:Choice>
    <mc:Fallback xmlns="">
      <p:transition spd="slow" advTm="308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4.5|8.8|13.2|6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ontor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1011</TotalTime>
  <Words>1408</Words>
  <Application>Microsoft Office PowerPoint</Application>
  <PresentationFormat>Widescreen</PresentationFormat>
  <Paragraphs>310</Paragraphs>
  <Slides>35</Slides>
  <Notes>22</Notes>
  <HiddenSlides>0</HiddenSlides>
  <MMClips>34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35</vt:i4>
      </vt:variant>
    </vt:vector>
  </HeadingPairs>
  <TitlesOfParts>
    <vt:vector size="54" baseType="lpstr">
      <vt:lpstr>等线</vt:lpstr>
      <vt:lpstr>ＭＳ Ｐゴシック</vt:lpstr>
      <vt:lpstr>游ゴシック</vt:lpstr>
      <vt:lpstr>Aptos</vt:lpstr>
      <vt:lpstr>Aptos Display</vt:lpstr>
      <vt:lpstr>Arial</vt:lpstr>
      <vt:lpstr>Calibri</vt:lpstr>
      <vt:lpstr>Calibri </vt:lpstr>
      <vt:lpstr>Calibri Light</vt:lpstr>
      <vt:lpstr>Mangal</vt:lpstr>
      <vt:lpstr>Roboto Slab</vt:lpstr>
      <vt:lpstr>Times</vt:lpstr>
      <vt:lpstr>Times New Roman</vt:lpstr>
      <vt:lpstr>Wingdings</vt:lpstr>
      <vt:lpstr>Wingdings 3</vt:lpstr>
      <vt:lpstr>Office Theme</vt:lpstr>
      <vt:lpstr>1_Office Theme</vt:lpstr>
      <vt:lpstr>Kontortema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Filamentous microorganisms are important for floc structure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Operational problem: Filamentous bacteria – poor settling and foaming</vt:lpstr>
      <vt:lpstr>Know your plant!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Yufang Li</dc:creator>
  <cp:lastModifiedBy>Damir Brdanovic</cp:lastModifiedBy>
  <cp:revision>86</cp:revision>
  <dcterms:created xsi:type="dcterms:W3CDTF">2023-07-31T07:03:35Z</dcterms:created>
  <dcterms:modified xsi:type="dcterms:W3CDTF">2025-01-02T21:50:06Z</dcterms:modified>
</cp:coreProperties>
</file>